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702C77-9A24-694B-A7F3-A1E12EAC05D5}" v="8" dt="2026-07-21T17:12:14.8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73"/>
    <p:restoredTop sz="69360"/>
  </p:normalViewPr>
  <p:slideViewPr>
    <p:cSldViewPr snapToGrid="0" snapToObjects="1">
      <p:cViewPr varScale="1">
        <p:scale>
          <a:sx n="115" d="100"/>
          <a:sy n="115" d="100"/>
        </p:scale>
        <p:origin x="25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hagyesh Chokhawala" userId="bf1354231406f47c" providerId="LiveId" clId="{11077A86-D61B-5EBC-B25E-1CC26A90B257}"/>
    <pc:docChg chg="undo custSel addSld modSld">
      <pc:chgData name="Bhagyesh Chokhawala" userId="bf1354231406f47c" providerId="LiveId" clId="{11077A86-D61B-5EBC-B25E-1CC26A90B257}" dt="2026-07-22T17:52:13.325" v="406" actId="478"/>
      <pc:docMkLst>
        <pc:docMk/>
      </pc:docMkLst>
      <pc:sldChg chg="addSp delSp modSp mod delAnim modNotesTx">
        <pc:chgData name="Bhagyesh Chokhawala" userId="bf1354231406f47c" providerId="LiveId" clId="{11077A86-D61B-5EBC-B25E-1CC26A90B257}" dt="2026-07-22T17:50:22.927" v="391" actId="478"/>
        <pc:sldMkLst>
          <pc:docMk/>
          <pc:sldMk cId="0" sldId="256"/>
        </pc:sldMkLst>
        <pc:spChg chg="mod">
          <ac:chgData name="Bhagyesh Chokhawala" userId="bf1354231406f47c" providerId="LiveId" clId="{11077A86-D61B-5EBC-B25E-1CC26A90B257}" dt="2026-07-13T00:43:57.791" v="281" actId="14100"/>
          <ac:spMkLst>
            <pc:docMk/>
            <pc:sldMk cId="0" sldId="256"/>
            <ac:spMk id="4" creationId="{00000000-0000-0000-0000-000000000000}"/>
          </ac:spMkLst>
        </pc:spChg>
        <pc:spChg chg="mod">
          <ac:chgData name="Bhagyesh Chokhawala" userId="bf1354231406f47c" providerId="LiveId" clId="{11077A86-D61B-5EBC-B25E-1CC26A90B257}" dt="2026-07-12T22:48:00.560" v="2" actId="20577"/>
          <ac:spMkLst>
            <pc:docMk/>
            <pc:sldMk cId="0" sldId="256"/>
            <ac:spMk id="5" creationId="{00000000-0000-0000-0000-000000000000}"/>
          </ac:spMkLst>
        </pc:spChg>
        <pc:spChg chg="mod">
          <ac:chgData name="Bhagyesh Chokhawala" userId="bf1354231406f47c" providerId="LiveId" clId="{11077A86-D61B-5EBC-B25E-1CC26A90B257}" dt="2026-07-12T22:48:24.271" v="32" actId="20577"/>
          <ac:spMkLst>
            <pc:docMk/>
            <pc:sldMk cId="0" sldId="256"/>
            <ac:spMk id="6" creationId="{00000000-0000-0000-0000-000000000000}"/>
          </ac:spMkLst>
        </pc:spChg>
        <pc:spChg chg="mod">
          <ac:chgData name="Bhagyesh Chokhawala" userId="bf1354231406f47c" providerId="LiveId" clId="{11077A86-D61B-5EBC-B25E-1CC26A90B257}" dt="2026-07-13T00:43:44.767" v="280" actId="1076"/>
          <ac:spMkLst>
            <pc:docMk/>
            <pc:sldMk cId="0" sldId="256"/>
            <ac:spMk id="7" creationId="{00000000-0000-0000-0000-000000000000}"/>
          </ac:spMkLst>
        </pc:spChg>
        <pc:spChg chg="mod">
          <ac:chgData name="Bhagyesh Chokhawala" userId="bf1354231406f47c" providerId="LiveId" clId="{11077A86-D61B-5EBC-B25E-1CC26A90B257}" dt="2026-07-13T00:43:44.767" v="280" actId="1076"/>
          <ac:spMkLst>
            <pc:docMk/>
            <pc:sldMk cId="0" sldId="256"/>
            <ac:spMk id="8" creationId="{00000000-0000-0000-0000-000000000000}"/>
          </ac:spMkLst>
        </pc:spChg>
        <pc:spChg chg="mod">
          <ac:chgData name="Bhagyesh Chokhawala" userId="bf1354231406f47c" providerId="LiveId" clId="{11077A86-D61B-5EBC-B25E-1CC26A90B257}" dt="2026-07-13T00:43:06.575" v="277" actId="1076"/>
          <ac:spMkLst>
            <pc:docMk/>
            <pc:sldMk cId="0" sldId="256"/>
            <ac:spMk id="13" creationId="{00000000-0000-0000-0000-000000000000}"/>
          </ac:spMkLst>
        </pc:spChg>
        <pc:spChg chg="mod">
          <ac:chgData name="Bhagyesh Chokhawala" userId="bf1354231406f47c" providerId="LiveId" clId="{11077A86-D61B-5EBC-B25E-1CC26A90B257}" dt="2026-07-13T00:43:19.275" v="278" actId="1076"/>
          <ac:spMkLst>
            <pc:docMk/>
            <pc:sldMk cId="0" sldId="256"/>
            <ac:spMk id="14" creationId="{00000000-0000-0000-0000-000000000000}"/>
          </ac:spMkLst>
        </pc:spChg>
        <pc:spChg chg="mod">
          <ac:chgData name="Bhagyesh Chokhawala" userId="bf1354231406f47c" providerId="LiveId" clId="{11077A86-D61B-5EBC-B25E-1CC26A90B257}" dt="2026-07-12T22:50:02.621" v="39" actId="20577"/>
          <ac:spMkLst>
            <pc:docMk/>
            <pc:sldMk cId="0" sldId="256"/>
            <ac:spMk id="16" creationId="{00000000-0000-0000-0000-000000000000}"/>
          </ac:spMkLst>
        </pc:spChg>
        <pc:spChg chg="add mod">
          <ac:chgData name="Bhagyesh Chokhawala" userId="bf1354231406f47c" providerId="LiveId" clId="{11077A86-D61B-5EBC-B25E-1CC26A90B257}" dt="2026-07-13T00:43:44.767" v="280" actId="1076"/>
          <ac:spMkLst>
            <pc:docMk/>
            <pc:sldMk cId="0" sldId="256"/>
            <ac:spMk id="20" creationId="{00000000-0000-0000-0000-000000000000}"/>
          </ac:spMkLst>
        </pc:spChg>
        <pc:spChg chg="add mod">
          <ac:chgData name="Bhagyesh Chokhawala" userId="bf1354231406f47c" providerId="LiveId" clId="{11077A86-D61B-5EBC-B25E-1CC26A90B257}" dt="2026-07-13T00:43:44.767" v="280" actId="1076"/>
          <ac:spMkLst>
            <pc:docMk/>
            <pc:sldMk cId="0" sldId="256"/>
            <ac:spMk id="21" creationId="{00000000-0000-0000-0000-000000000000}"/>
          </ac:spMkLst>
        </pc:spChg>
        <pc:spChg chg="add mod">
          <ac:chgData name="Bhagyesh Chokhawala" userId="bf1354231406f47c" providerId="LiveId" clId="{11077A86-D61B-5EBC-B25E-1CC26A90B257}" dt="2026-07-13T00:43:44.767" v="280" actId="1076"/>
          <ac:spMkLst>
            <pc:docMk/>
            <pc:sldMk cId="0" sldId="256"/>
            <ac:spMk id="22" creationId="{00000000-0000-0000-0000-000000000000}"/>
          </ac:spMkLst>
        </pc:spChg>
        <pc:spChg chg="add mod">
          <ac:chgData name="Bhagyesh Chokhawala" userId="bf1354231406f47c" providerId="LiveId" clId="{11077A86-D61B-5EBC-B25E-1CC26A90B257}" dt="2026-07-13T00:43:44.767" v="280" actId="1076"/>
          <ac:spMkLst>
            <pc:docMk/>
            <pc:sldMk cId="0" sldId="256"/>
            <ac:spMk id="23" creationId="{00000000-0000-0000-0000-000000000000}"/>
          </ac:spMkLst>
        </pc:spChg>
        <pc:spChg chg="add mod">
          <ac:chgData name="Bhagyesh Chokhawala" userId="bf1354231406f47c" providerId="LiveId" clId="{11077A86-D61B-5EBC-B25E-1CC26A90B257}" dt="2026-07-13T00:43:44.767" v="280" actId="1076"/>
          <ac:spMkLst>
            <pc:docMk/>
            <pc:sldMk cId="0" sldId="256"/>
            <ac:spMk id="24" creationId="{00000000-0000-0000-0000-000000000000}"/>
          </ac:spMkLst>
        </pc:spChg>
        <pc:spChg chg="add mod">
          <ac:chgData name="Bhagyesh Chokhawala" userId="bf1354231406f47c" providerId="LiveId" clId="{11077A86-D61B-5EBC-B25E-1CC26A90B257}" dt="2026-07-13T00:43:44.767" v="280" actId="1076"/>
          <ac:spMkLst>
            <pc:docMk/>
            <pc:sldMk cId="0" sldId="256"/>
            <ac:spMk id="25" creationId="{00000000-0000-0000-0000-000000000000}"/>
          </ac:spMkLst>
        </pc:spChg>
        <pc:spChg chg="add mod">
          <ac:chgData name="Bhagyesh Chokhawala" userId="bf1354231406f47c" providerId="LiveId" clId="{11077A86-D61B-5EBC-B25E-1CC26A90B257}" dt="2026-07-13T00:43:44.767" v="280" actId="1076"/>
          <ac:spMkLst>
            <pc:docMk/>
            <pc:sldMk cId="0" sldId="256"/>
            <ac:spMk id="26" creationId="{00000000-0000-0000-0000-000000000000}"/>
          </ac:spMkLst>
        </pc:spChg>
        <pc:spChg chg="add mod">
          <ac:chgData name="Bhagyesh Chokhawala" userId="bf1354231406f47c" providerId="LiveId" clId="{11077A86-D61B-5EBC-B25E-1CC26A90B257}" dt="2026-07-13T00:43:44.767" v="280" actId="1076"/>
          <ac:spMkLst>
            <pc:docMk/>
            <pc:sldMk cId="0" sldId="256"/>
            <ac:spMk id="27" creationId="{00000000-0000-0000-0000-000000000000}"/>
          </ac:spMkLst>
        </pc:spChg>
        <pc:picChg chg="del">
          <ac:chgData name="Bhagyesh Chokhawala" userId="bf1354231406f47c" providerId="LiveId" clId="{11077A86-D61B-5EBC-B25E-1CC26A90B257}" dt="2026-07-22T17:50:22.927" v="391" actId="478"/>
          <ac:picMkLst>
            <pc:docMk/>
            <pc:sldMk cId="0" sldId="256"/>
            <ac:picMk id="19" creationId="{00000000-0000-0000-0000-000000000000}"/>
          </ac:picMkLst>
        </pc:picChg>
      </pc:sldChg>
      <pc:sldChg chg="delSp modSp mod delAnim modNotesTx">
        <pc:chgData name="Bhagyesh Chokhawala" userId="bf1354231406f47c" providerId="LiveId" clId="{11077A86-D61B-5EBC-B25E-1CC26A90B257}" dt="2026-07-22T17:50:28.963" v="392" actId="478"/>
        <pc:sldMkLst>
          <pc:docMk/>
          <pc:sldMk cId="0" sldId="257"/>
        </pc:sldMkLst>
        <pc:spChg chg="mod">
          <ac:chgData name="Bhagyesh Chokhawala" userId="bf1354231406f47c" providerId="LiveId" clId="{11077A86-D61B-5EBC-B25E-1CC26A90B257}" dt="2026-07-12T22:50:51.032" v="51" actId="20577"/>
          <ac:spMkLst>
            <pc:docMk/>
            <pc:sldMk cId="0" sldId="257"/>
            <ac:spMk id="17" creationId="{00000000-0000-0000-0000-000000000000}"/>
          </ac:spMkLst>
        </pc:spChg>
        <pc:picChg chg="del mod">
          <ac:chgData name="Bhagyesh Chokhawala" userId="bf1354231406f47c" providerId="LiveId" clId="{11077A86-D61B-5EBC-B25E-1CC26A90B257}" dt="2026-07-22T17:50:28.963" v="392" actId="478"/>
          <ac:picMkLst>
            <pc:docMk/>
            <pc:sldMk cId="0" sldId="257"/>
            <ac:picMk id="19" creationId="{00000000-0000-0000-0000-000000000000}"/>
          </ac:picMkLst>
        </pc:picChg>
      </pc:sldChg>
      <pc:sldChg chg="delSp modSp mod delAnim modNotesTx">
        <pc:chgData name="Bhagyesh Chokhawala" userId="bf1354231406f47c" providerId="LiveId" clId="{11077A86-D61B-5EBC-B25E-1CC26A90B257}" dt="2026-07-22T17:50:33.262" v="393" actId="478"/>
        <pc:sldMkLst>
          <pc:docMk/>
          <pc:sldMk cId="0" sldId="258"/>
        </pc:sldMkLst>
        <pc:spChg chg="mod">
          <ac:chgData name="Bhagyesh Chokhawala" userId="bf1354231406f47c" providerId="LiveId" clId="{11077A86-D61B-5EBC-B25E-1CC26A90B257}" dt="2026-07-12T22:50:59.549" v="52" actId="20577"/>
          <ac:spMkLst>
            <pc:docMk/>
            <pc:sldMk cId="0" sldId="258"/>
            <ac:spMk id="14" creationId="{00000000-0000-0000-0000-000000000000}"/>
          </ac:spMkLst>
        </pc:spChg>
        <pc:picChg chg="del mod">
          <ac:chgData name="Bhagyesh Chokhawala" userId="bf1354231406f47c" providerId="LiveId" clId="{11077A86-D61B-5EBC-B25E-1CC26A90B257}" dt="2026-07-22T17:50:33.262" v="393" actId="478"/>
          <ac:picMkLst>
            <pc:docMk/>
            <pc:sldMk cId="0" sldId="258"/>
            <ac:picMk id="16" creationId="{00000000-0000-0000-0000-000000000000}"/>
          </ac:picMkLst>
        </pc:picChg>
      </pc:sldChg>
      <pc:sldChg chg="addSp delSp modSp mod delAnim modNotesTx">
        <pc:chgData name="Bhagyesh Chokhawala" userId="bf1354231406f47c" providerId="LiveId" clId="{11077A86-D61B-5EBC-B25E-1CC26A90B257}" dt="2026-07-22T17:50:37.854" v="394" actId="478"/>
        <pc:sldMkLst>
          <pc:docMk/>
          <pc:sldMk cId="0" sldId="259"/>
        </pc:sldMkLst>
        <pc:spChg chg="mod">
          <ac:chgData name="Bhagyesh Chokhawala" userId="bf1354231406f47c" providerId="LiveId" clId="{11077A86-D61B-5EBC-B25E-1CC26A90B257}" dt="2026-07-12T23:41:42.779" v="100" actId="27636"/>
          <ac:spMkLst>
            <pc:docMk/>
            <pc:sldMk cId="0" sldId="259"/>
            <ac:spMk id="3" creationId="{00000000-0000-0000-0000-000000000000}"/>
          </ac:spMkLst>
        </pc:spChg>
        <pc:spChg chg="mod">
          <ac:chgData name="Bhagyesh Chokhawala" userId="bf1354231406f47c" providerId="LiveId" clId="{11077A86-D61B-5EBC-B25E-1CC26A90B257}" dt="2026-07-12T23:17:09.084" v="70" actId="26606"/>
          <ac:spMkLst>
            <pc:docMk/>
            <pc:sldMk cId="0" sldId="259"/>
            <ac:spMk id="16" creationId="{00000000-0000-0000-0000-000000000000}"/>
          </ac:spMkLst>
        </pc:spChg>
        <pc:spChg chg="mod">
          <ac:chgData name="Bhagyesh Chokhawala" userId="bf1354231406f47c" providerId="LiveId" clId="{11077A86-D61B-5EBC-B25E-1CC26A90B257}" dt="2026-07-12T23:17:09.084" v="70" actId="26606"/>
          <ac:spMkLst>
            <pc:docMk/>
            <pc:sldMk cId="0" sldId="259"/>
            <ac:spMk id="17" creationId="{00000000-0000-0000-0000-000000000000}"/>
          </ac:spMkLst>
        </pc:spChg>
        <pc:spChg chg="mod">
          <ac:chgData name="Bhagyesh Chokhawala" userId="bf1354231406f47c" providerId="LiveId" clId="{11077A86-D61B-5EBC-B25E-1CC26A90B257}" dt="2026-07-12T23:17:09.084" v="70" actId="26606"/>
          <ac:spMkLst>
            <pc:docMk/>
            <pc:sldMk cId="0" sldId="259"/>
            <ac:spMk id="21" creationId="{00000000-0000-0000-0000-000000000000}"/>
          </ac:spMkLst>
        </pc:spChg>
        <pc:spChg chg="mod">
          <ac:chgData name="Bhagyesh Chokhawala" userId="bf1354231406f47c" providerId="LiveId" clId="{11077A86-D61B-5EBC-B25E-1CC26A90B257}" dt="2026-07-12T22:51:05.776" v="53" actId="20577"/>
          <ac:spMkLst>
            <pc:docMk/>
            <pc:sldMk cId="0" sldId="259"/>
            <ac:spMk id="25" creationId="{00000000-0000-0000-0000-000000000000}"/>
          </ac:spMkLst>
        </pc:spChg>
        <pc:picChg chg="del mod">
          <ac:chgData name="Bhagyesh Chokhawala" userId="bf1354231406f47c" providerId="LiveId" clId="{11077A86-D61B-5EBC-B25E-1CC26A90B257}" dt="2026-07-22T17:50:37.854" v="394" actId="478"/>
          <ac:picMkLst>
            <pc:docMk/>
            <pc:sldMk cId="0" sldId="259"/>
            <ac:picMk id="28" creationId="{00000000-0000-0000-0000-000000000000}"/>
          </ac:picMkLst>
        </pc:picChg>
        <pc:picChg chg="add mod">
          <ac:chgData name="Bhagyesh Chokhawala" userId="bf1354231406f47c" providerId="LiveId" clId="{11077A86-D61B-5EBC-B25E-1CC26A90B257}" dt="2026-07-12T23:28:34.337" v="89" actId="1076"/>
          <ac:picMkLst>
            <pc:docMk/>
            <pc:sldMk cId="0" sldId="259"/>
            <ac:picMk id="58" creationId="{D1164A18-B14E-F76F-197C-312383F3C251}"/>
          </ac:picMkLst>
        </pc:picChg>
      </pc:sldChg>
      <pc:sldChg chg="delSp modSp mod delAnim modNotesTx">
        <pc:chgData name="Bhagyesh Chokhawala" userId="bf1354231406f47c" providerId="LiveId" clId="{11077A86-D61B-5EBC-B25E-1CC26A90B257}" dt="2026-07-22T17:50:42.399" v="395" actId="478"/>
        <pc:sldMkLst>
          <pc:docMk/>
          <pc:sldMk cId="0" sldId="260"/>
        </pc:sldMkLst>
        <pc:spChg chg="mod">
          <ac:chgData name="Bhagyesh Chokhawala" userId="bf1354231406f47c" providerId="LiveId" clId="{11077A86-D61B-5EBC-B25E-1CC26A90B257}" dt="2026-07-12T22:51:13.626" v="54" actId="20577"/>
          <ac:spMkLst>
            <pc:docMk/>
            <pc:sldMk cId="0" sldId="260"/>
            <ac:spMk id="31" creationId="{00000000-0000-0000-0000-000000000000}"/>
          </ac:spMkLst>
        </pc:spChg>
        <pc:picChg chg="del mod">
          <ac:chgData name="Bhagyesh Chokhawala" userId="bf1354231406f47c" providerId="LiveId" clId="{11077A86-D61B-5EBC-B25E-1CC26A90B257}" dt="2026-07-22T17:50:42.399" v="395" actId="478"/>
          <ac:picMkLst>
            <pc:docMk/>
            <pc:sldMk cId="0" sldId="260"/>
            <ac:picMk id="33" creationId="{00000000-0000-0000-0000-000000000000}"/>
          </ac:picMkLst>
        </pc:picChg>
      </pc:sldChg>
      <pc:sldChg chg="delSp modSp mod delAnim modNotes modNotesTx">
        <pc:chgData name="Bhagyesh Chokhawala" userId="bf1354231406f47c" providerId="LiveId" clId="{11077A86-D61B-5EBC-B25E-1CC26A90B257}" dt="2026-07-22T17:51:00.887" v="396" actId="478"/>
        <pc:sldMkLst>
          <pc:docMk/>
          <pc:sldMk cId="0" sldId="261"/>
        </pc:sldMkLst>
        <pc:spChg chg="mod">
          <ac:chgData name="Bhagyesh Chokhawala" userId="bf1354231406f47c" providerId="LiveId" clId="{11077A86-D61B-5EBC-B25E-1CC26A90B257}" dt="2026-07-12T22:51:22.916" v="55" actId="20577"/>
          <ac:spMkLst>
            <pc:docMk/>
            <pc:sldMk cId="0" sldId="261"/>
            <ac:spMk id="14" creationId="{00000000-0000-0000-0000-000000000000}"/>
          </ac:spMkLst>
        </pc:spChg>
        <pc:picChg chg="del mod">
          <ac:chgData name="Bhagyesh Chokhawala" userId="bf1354231406f47c" providerId="LiveId" clId="{11077A86-D61B-5EBC-B25E-1CC26A90B257}" dt="2026-07-22T17:51:00.887" v="396" actId="478"/>
          <ac:picMkLst>
            <pc:docMk/>
            <pc:sldMk cId="0" sldId="261"/>
            <ac:picMk id="16" creationId="{00000000-0000-0000-0000-000000000000}"/>
          </ac:picMkLst>
        </pc:picChg>
      </pc:sldChg>
      <pc:sldChg chg="delSp modSp mod delAnim modNotesTx">
        <pc:chgData name="Bhagyesh Chokhawala" userId="bf1354231406f47c" providerId="LiveId" clId="{11077A86-D61B-5EBC-B25E-1CC26A90B257}" dt="2026-07-22T17:51:14.186" v="397" actId="478"/>
        <pc:sldMkLst>
          <pc:docMk/>
          <pc:sldMk cId="0" sldId="262"/>
        </pc:sldMkLst>
        <pc:spChg chg="mod">
          <ac:chgData name="Bhagyesh Chokhawala" userId="bf1354231406f47c" providerId="LiveId" clId="{11077A86-D61B-5EBC-B25E-1CC26A90B257}" dt="2026-07-12T23:41:42.785" v="101" actId="27636"/>
          <ac:spMkLst>
            <pc:docMk/>
            <pc:sldMk cId="0" sldId="262"/>
            <ac:spMk id="3" creationId="{00000000-0000-0000-0000-000000000000}"/>
          </ac:spMkLst>
        </pc:spChg>
        <pc:spChg chg="mod">
          <ac:chgData name="Bhagyesh Chokhawala" userId="bf1354231406f47c" providerId="LiveId" clId="{11077A86-D61B-5EBC-B25E-1CC26A90B257}" dt="2026-07-12T22:51:29.421" v="56" actId="20577"/>
          <ac:spMkLst>
            <pc:docMk/>
            <pc:sldMk cId="0" sldId="262"/>
            <ac:spMk id="24" creationId="{00000000-0000-0000-0000-000000000000}"/>
          </ac:spMkLst>
        </pc:spChg>
        <pc:picChg chg="del mod">
          <ac:chgData name="Bhagyesh Chokhawala" userId="bf1354231406f47c" providerId="LiveId" clId="{11077A86-D61B-5EBC-B25E-1CC26A90B257}" dt="2026-07-22T17:51:14.186" v="397" actId="478"/>
          <ac:picMkLst>
            <pc:docMk/>
            <pc:sldMk cId="0" sldId="262"/>
            <ac:picMk id="26" creationId="{00000000-0000-0000-0000-000000000000}"/>
          </ac:picMkLst>
        </pc:picChg>
      </pc:sldChg>
      <pc:sldChg chg="delSp modSp mod delAnim modNotesTx">
        <pc:chgData name="Bhagyesh Chokhawala" userId="bf1354231406f47c" providerId="LiveId" clId="{11077A86-D61B-5EBC-B25E-1CC26A90B257}" dt="2026-07-22T17:51:19.037" v="398" actId="478"/>
        <pc:sldMkLst>
          <pc:docMk/>
          <pc:sldMk cId="0" sldId="263"/>
        </pc:sldMkLst>
        <pc:spChg chg="mod">
          <ac:chgData name="Bhagyesh Chokhawala" userId="bf1354231406f47c" providerId="LiveId" clId="{11077A86-D61B-5EBC-B25E-1CC26A90B257}" dt="2026-07-12T22:51:36.049" v="57" actId="20577"/>
          <ac:spMkLst>
            <pc:docMk/>
            <pc:sldMk cId="0" sldId="263"/>
            <ac:spMk id="13" creationId="{00000000-0000-0000-0000-000000000000}"/>
          </ac:spMkLst>
        </pc:spChg>
        <pc:picChg chg="del mod">
          <ac:chgData name="Bhagyesh Chokhawala" userId="bf1354231406f47c" providerId="LiveId" clId="{11077A86-D61B-5EBC-B25E-1CC26A90B257}" dt="2026-07-22T17:51:19.037" v="398" actId="478"/>
          <ac:picMkLst>
            <pc:docMk/>
            <pc:sldMk cId="0" sldId="263"/>
            <ac:picMk id="15" creationId="{00000000-0000-0000-0000-000000000000}"/>
          </ac:picMkLst>
        </pc:picChg>
      </pc:sldChg>
      <pc:sldChg chg="delSp modSp mod delAnim modNotesTx">
        <pc:chgData name="Bhagyesh Chokhawala" userId="bf1354231406f47c" providerId="LiveId" clId="{11077A86-D61B-5EBC-B25E-1CC26A90B257}" dt="2026-07-22T17:51:22.708" v="399" actId="478"/>
        <pc:sldMkLst>
          <pc:docMk/>
          <pc:sldMk cId="0" sldId="264"/>
        </pc:sldMkLst>
        <pc:spChg chg="mod">
          <ac:chgData name="Bhagyesh Chokhawala" userId="bf1354231406f47c" providerId="LiveId" clId="{11077A86-D61B-5EBC-B25E-1CC26A90B257}" dt="2026-07-12T22:51:42.983" v="58" actId="20577"/>
          <ac:spMkLst>
            <pc:docMk/>
            <pc:sldMk cId="0" sldId="264"/>
            <ac:spMk id="22" creationId="{00000000-0000-0000-0000-000000000000}"/>
          </ac:spMkLst>
        </pc:spChg>
        <pc:picChg chg="del mod">
          <ac:chgData name="Bhagyesh Chokhawala" userId="bf1354231406f47c" providerId="LiveId" clId="{11077A86-D61B-5EBC-B25E-1CC26A90B257}" dt="2026-07-22T17:51:22.708" v="399" actId="478"/>
          <ac:picMkLst>
            <pc:docMk/>
            <pc:sldMk cId="0" sldId="264"/>
            <ac:picMk id="24" creationId="{00000000-0000-0000-0000-000000000000}"/>
          </ac:picMkLst>
        </pc:picChg>
      </pc:sldChg>
      <pc:sldChg chg="addSp delSp modSp mod delAnim modNotesTx">
        <pc:chgData name="Bhagyesh Chokhawala" userId="bf1354231406f47c" providerId="LiveId" clId="{11077A86-D61B-5EBC-B25E-1CC26A90B257}" dt="2026-07-22T17:51:32.018" v="400" actId="478"/>
        <pc:sldMkLst>
          <pc:docMk/>
          <pc:sldMk cId="0" sldId="265"/>
        </pc:sldMkLst>
        <pc:spChg chg="mod">
          <ac:chgData name="Bhagyesh Chokhawala" userId="bf1354231406f47c" providerId="LiveId" clId="{11077A86-D61B-5EBC-B25E-1CC26A90B257}" dt="2026-07-13T00:38:06.693" v="224" actId="26606"/>
          <ac:spMkLst>
            <pc:docMk/>
            <pc:sldMk cId="0" sldId="265"/>
            <ac:spMk id="4" creationId="{00000000-0000-0000-0000-000000000000}"/>
          </ac:spMkLst>
        </pc:spChg>
        <pc:spChg chg="mod">
          <ac:chgData name="Bhagyesh Chokhawala" userId="bf1354231406f47c" providerId="LiveId" clId="{11077A86-D61B-5EBC-B25E-1CC26A90B257}" dt="2026-07-12T23:40:36.380" v="95" actId="26606"/>
          <ac:spMkLst>
            <pc:docMk/>
            <pc:sldMk cId="0" sldId="265"/>
            <ac:spMk id="5" creationId="{00000000-0000-0000-0000-000000000000}"/>
          </ac:spMkLst>
        </pc:spChg>
        <pc:spChg chg="mod">
          <ac:chgData name="Bhagyesh Chokhawala" userId="bf1354231406f47c" providerId="LiveId" clId="{11077A86-D61B-5EBC-B25E-1CC26A90B257}" dt="2026-07-12T23:40:36.380" v="95" actId="26606"/>
          <ac:spMkLst>
            <pc:docMk/>
            <pc:sldMk cId="0" sldId="265"/>
            <ac:spMk id="6" creationId="{00000000-0000-0000-0000-000000000000}"/>
          </ac:spMkLst>
        </pc:spChg>
        <pc:spChg chg="mod">
          <ac:chgData name="Bhagyesh Chokhawala" userId="bf1354231406f47c" providerId="LiveId" clId="{11077A86-D61B-5EBC-B25E-1CC26A90B257}" dt="2026-07-12T23:40:36.380" v="95" actId="26606"/>
          <ac:spMkLst>
            <pc:docMk/>
            <pc:sldMk cId="0" sldId="265"/>
            <ac:spMk id="7" creationId="{00000000-0000-0000-0000-000000000000}"/>
          </ac:spMkLst>
        </pc:spChg>
        <pc:spChg chg="mod">
          <ac:chgData name="Bhagyesh Chokhawala" userId="bf1354231406f47c" providerId="LiveId" clId="{11077A86-D61B-5EBC-B25E-1CC26A90B257}" dt="2026-07-12T23:40:36.380" v="95" actId="26606"/>
          <ac:spMkLst>
            <pc:docMk/>
            <pc:sldMk cId="0" sldId="265"/>
            <ac:spMk id="8" creationId="{00000000-0000-0000-0000-000000000000}"/>
          </ac:spMkLst>
        </pc:spChg>
        <pc:spChg chg="mod">
          <ac:chgData name="Bhagyesh Chokhawala" userId="bf1354231406f47c" providerId="LiveId" clId="{11077A86-D61B-5EBC-B25E-1CC26A90B257}" dt="2026-07-12T23:40:36.380" v="95" actId="26606"/>
          <ac:spMkLst>
            <pc:docMk/>
            <pc:sldMk cId="0" sldId="265"/>
            <ac:spMk id="9" creationId="{00000000-0000-0000-0000-000000000000}"/>
          </ac:spMkLst>
        </pc:spChg>
        <pc:spChg chg="mod">
          <ac:chgData name="Bhagyesh Chokhawala" userId="bf1354231406f47c" providerId="LiveId" clId="{11077A86-D61B-5EBC-B25E-1CC26A90B257}" dt="2026-07-12T23:40:36.380" v="95" actId="26606"/>
          <ac:spMkLst>
            <pc:docMk/>
            <pc:sldMk cId="0" sldId="265"/>
            <ac:spMk id="10" creationId="{00000000-0000-0000-0000-000000000000}"/>
          </ac:spMkLst>
        </pc:spChg>
        <pc:spChg chg="mod">
          <ac:chgData name="Bhagyesh Chokhawala" userId="bf1354231406f47c" providerId="LiveId" clId="{11077A86-D61B-5EBC-B25E-1CC26A90B257}" dt="2026-07-12T23:40:36.380" v="95" actId="26606"/>
          <ac:spMkLst>
            <pc:docMk/>
            <pc:sldMk cId="0" sldId="265"/>
            <ac:spMk id="12" creationId="{00000000-0000-0000-0000-000000000000}"/>
          </ac:spMkLst>
        </pc:spChg>
        <pc:spChg chg="mod">
          <ac:chgData name="Bhagyesh Chokhawala" userId="bf1354231406f47c" providerId="LiveId" clId="{11077A86-D61B-5EBC-B25E-1CC26A90B257}" dt="2026-07-12T23:40:36.380" v="95" actId="26606"/>
          <ac:spMkLst>
            <pc:docMk/>
            <pc:sldMk cId="0" sldId="265"/>
            <ac:spMk id="13" creationId="{00000000-0000-0000-0000-000000000000}"/>
          </ac:spMkLst>
        </pc:spChg>
        <pc:spChg chg="mod">
          <ac:chgData name="Bhagyesh Chokhawala" userId="bf1354231406f47c" providerId="LiveId" clId="{11077A86-D61B-5EBC-B25E-1CC26A90B257}" dt="2026-07-12T23:40:36.380" v="95" actId="26606"/>
          <ac:spMkLst>
            <pc:docMk/>
            <pc:sldMk cId="0" sldId="265"/>
            <ac:spMk id="16" creationId="{00000000-0000-0000-0000-000000000000}"/>
          </ac:spMkLst>
        </pc:spChg>
        <pc:spChg chg="mod">
          <ac:chgData name="Bhagyesh Chokhawala" userId="bf1354231406f47c" providerId="LiveId" clId="{11077A86-D61B-5EBC-B25E-1CC26A90B257}" dt="2026-07-13T00:38:06.693" v="224" actId="26606"/>
          <ac:spMkLst>
            <pc:docMk/>
            <pc:sldMk cId="0" sldId="265"/>
            <ac:spMk id="17" creationId="{00000000-0000-0000-0000-000000000000}"/>
          </ac:spMkLst>
        </pc:spChg>
        <pc:spChg chg="mod">
          <ac:chgData name="Bhagyesh Chokhawala" userId="bf1354231406f47c" providerId="LiveId" clId="{11077A86-D61B-5EBC-B25E-1CC26A90B257}" dt="2026-07-12T22:51:56.686" v="59" actId="20577"/>
          <ac:spMkLst>
            <pc:docMk/>
            <pc:sldMk cId="0" sldId="265"/>
            <ac:spMk id="19" creationId="{00000000-0000-0000-0000-000000000000}"/>
          </ac:spMkLst>
        </pc:spChg>
        <pc:picChg chg="del mod">
          <ac:chgData name="Bhagyesh Chokhawala" userId="bf1354231406f47c" providerId="LiveId" clId="{11077A86-D61B-5EBC-B25E-1CC26A90B257}" dt="2026-07-22T17:51:32.018" v="400" actId="478"/>
          <ac:picMkLst>
            <pc:docMk/>
            <pc:sldMk cId="0" sldId="265"/>
            <ac:picMk id="22" creationId="{00000000-0000-0000-0000-000000000000}"/>
          </ac:picMkLst>
        </pc:picChg>
        <pc:picChg chg="add mod">
          <ac:chgData name="Bhagyesh Chokhawala" userId="bf1354231406f47c" providerId="LiveId" clId="{11077A86-D61B-5EBC-B25E-1CC26A90B257}" dt="2026-07-13T00:38:50.655" v="229" actId="1035"/>
          <ac:picMkLst>
            <pc:docMk/>
            <pc:sldMk cId="0" sldId="265"/>
            <ac:picMk id="23" creationId="{9095DFE2-F540-5F73-9E0B-AAA3F3A42F0A}"/>
          </ac:picMkLst>
        </pc:picChg>
      </pc:sldChg>
      <pc:sldChg chg="addSp delSp modSp mod delAnim modNotesTx">
        <pc:chgData name="Bhagyesh Chokhawala" userId="bf1354231406f47c" providerId="LiveId" clId="{11077A86-D61B-5EBC-B25E-1CC26A90B257}" dt="2026-07-22T17:51:37.581" v="401" actId="478"/>
        <pc:sldMkLst>
          <pc:docMk/>
          <pc:sldMk cId="0" sldId="266"/>
        </pc:sldMkLst>
        <pc:spChg chg="mod">
          <ac:chgData name="Bhagyesh Chokhawala" userId="bf1354231406f47c" providerId="LiveId" clId="{11077A86-D61B-5EBC-B25E-1CC26A90B257}" dt="2026-07-12T23:50:40.706" v="113" actId="26606"/>
          <ac:spMkLst>
            <pc:docMk/>
            <pc:sldMk cId="0" sldId="266"/>
            <ac:spMk id="9" creationId="{00000000-0000-0000-0000-000000000000}"/>
          </ac:spMkLst>
        </pc:spChg>
        <pc:spChg chg="mod">
          <ac:chgData name="Bhagyesh Chokhawala" userId="bf1354231406f47c" providerId="LiveId" clId="{11077A86-D61B-5EBC-B25E-1CC26A90B257}" dt="2026-07-12T23:50:40.706" v="113" actId="26606"/>
          <ac:spMkLst>
            <pc:docMk/>
            <pc:sldMk cId="0" sldId="266"/>
            <ac:spMk id="10" creationId="{00000000-0000-0000-0000-000000000000}"/>
          </ac:spMkLst>
        </pc:spChg>
        <pc:spChg chg="mod">
          <ac:chgData name="Bhagyesh Chokhawala" userId="bf1354231406f47c" providerId="LiveId" clId="{11077A86-D61B-5EBC-B25E-1CC26A90B257}" dt="2026-07-12T23:50:40.706" v="113" actId="26606"/>
          <ac:spMkLst>
            <pc:docMk/>
            <pc:sldMk cId="0" sldId="266"/>
            <ac:spMk id="11" creationId="{00000000-0000-0000-0000-000000000000}"/>
          </ac:spMkLst>
        </pc:spChg>
        <pc:spChg chg="mod">
          <ac:chgData name="Bhagyesh Chokhawala" userId="bf1354231406f47c" providerId="LiveId" clId="{11077A86-D61B-5EBC-B25E-1CC26A90B257}" dt="2026-07-12T23:50:40.706" v="113" actId="26606"/>
          <ac:spMkLst>
            <pc:docMk/>
            <pc:sldMk cId="0" sldId="266"/>
            <ac:spMk id="12" creationId="{00000000-0000-0000-0000-000000000000}"/>
          </ac:spMkLst>
        </pc:spChg>
        <pc:spChg chg="mod">
          <ac:chgData name="Bhagyesh Chokhawala" userId="bf1354231406f47c" providerId="LiveId" clId="{11077A86-D61B-5EBC-B25E-1CC26A90B257}" dt="2026-07-12T22:52:09.567" v="60" actId="20577"/>
          <ac:spMkLst>
            <pc:docMk/>
            <pc:sldMk cId="0" sldId="266"/>
            <ac:spMk id="14" creationId="{00000000-0000-0000-0000-000000000000}"/>
          </ac:spMkLst>
        </pc:spChg>
        <pc:picChg chg="del mod">
          <ac:chgData name="Bhagyesh Chokhawala" userId="bf1354231406f47c" providerId="LiveId" clId="{11077A86-D61B-5EBC-B25E-1CC26A90B257}" dt="2026-07-22T17:51:37.581" v="401" actId="478"/>
          <ac:picMkLst>
            <pc:docMk/>
            <pc:sldMk cId="0" sldId="266"/>
            <ac:picMk id="17" creationId="{00000000-0000-0000-0000-000000000000}"/>
          </ac:picMkLst>
        </pc:picChg>
        <pc:picChg chg="add">
          <ac:chgData name="Bhagyesh Chokhawala" userId="bf1354231406f47c" providerId="LiveId" clId="{11077A86-D61B-5EBC-B25E-1CC26A90B257}" dt="2026-07-12T23:50:40.706" v="113" actId="26606"/>
          <ac:picMkLst>
            <pc:docMk/>
            <pc:sldMk cId="0" sldId="266"/>
            <ac:picMk id="19" creationId="{00000000-0000-0000-0000-000000000000}"/>
          </ac:picMkLst>
        </pc:picChg>
      </pc:sldChg>
      <pc:sldChg chg="addSp delSp modSp mod delAnim modNotesTx">
        <pc:chgData name="Bhagyesh Chokhawala" userId="bf1354231406f47c" providerId="LiveId" clId="{11077A86-D61B-5EBC-B25E-1CC26A90B257}" dt="2026-07-22T17:51:41.491" v="402" actId="478"/>
        <pc:sldMkLst>
          <pc:docMk/>
          <pc:sldMk cId="0" sldId="267"/>
        </pc:sldMkLst>
        <pc:spChg chg="mod">
          <ac:chgData name="Bhagyesh Chokhawala" userId="bf1354231406f47c" providerId="LiveId" clId="{11077A86-D61B-5EBC-B25E-1CC26A90B257}" dt="2026-07-13T00:02:08.263" v="118" actId="26606"/>
          <ac:spMkLst>
            <pc:docMk/>
            <pc:sldMk cId="0" sldId="267"/>
            <ac:spMk id="14" creationId="{00000000-0000-0000-0000-000000000000}"/>
          </ac:spMkLst>
        </pc:spChg>
        <pc:spChg chg="mod">
          <ac:chgData name="Bhagyesh Chokhawala" userId="bf1354231406f47c" providerId="LiveId" clId="{11077A86-D61B-5EBC-B25E-1CC26A90B257}" dt="2026-07-13T00:02:08.263" v="118" actId="26606"/>
          <ac:spMkLst>
            <pc:docMk/>
            <pc:sldMk cId="0" sldId="267"/>
            <ac:spMk id="15" creationId="{00000000-0000-0000-0000-000000000000}"/>
          </ac:spMkLst>
        </pc:spChg>
        <pc:spChg chg="mod">
          <ac:chgData name="Bhagyesh Chokhawala" userId="bf1354231406f47c" providerId="LiveId" clId="{11077A86-D61B-5EBC-B25E-1CC26A90B257}" dt="2026-07-13T00:02:08.263" v="118" actId="26606"/>
          <ac:spMkLst>
            <pc:docMk/>
            <pc:sldMk cId="0" sldId="267"/>
            <ac:spMk id="17" creationId="{00000000-0000-0000-0000-000000000000}"/>
          </ac:spMkLst>
        </pc:spChg>
        <pc:spChg chg="mod">
          <ac:chgData name="Bhagyesh Chokhawala" userId="bf1354231406f47c" providerId="LiveId" clId="{11077A86-D61B-5EBC-B25E-1CC26A90B257}" dt="2026-07-13T00:02:08.263" v="118" actId="26606"/>
          <ac:spMkLst>
            <pc:docMk/>
            <pc:sldMk cId="0" sldId="267"/>
            <ac:spMk id="18" creationId="{00000000-0000-0000-0000-000000000000}"/>
          </ac:spMkLst>
        </pc:spChg>
        <pc:spChg chg="mod">
          <ac:chgData name="Bhagyesh Chokhawala" userId="bf1354231406f47c" providerId="LiveId" clId="{11077A86-D61B-5EBC-B25E-1CC26A90B257}" dt="2026-07-13T00:02:08.263" v="118" actId="26606"/>
          <ac:spMkLst>
            <pc:docMk/>
            <pc:sldMk cId="0" sldId="267"/>
            <ac:spMk id="19" creationId="{00000000-0000-0000-0000-000000000000}"/>
          </ac:spMkLst>
        </pc:spChg>
        <pc:spChg chg="mod">
          <ac:chgData name="Bhagyesh Chokhawala" userId="bf1354231406f47c" providerId="LiveId" clId="{11077A86-D61B-5EBC-B25E-1CC26A90B257}" dt="2026-07-13T00:02:08.263" v="118" actId="26606"/>
          <ac:spMkLst>
            <pc:docMk/>
            <pc:sldMk cId="0" sldId="267"/>
            <ac:spMk id="20" creationId="{00000000-0000-0000-0000-000000000000}"/>
          </ac:spMkLst>
        </pc:spChg>
        <pc:spChg chg="mod">
          <ac:chgData name="Bhagyesh Chokhawala" userId="bf1354231406f47c" providerId="LiveId" clId="{11077A86-D61B-5EBC-B25E-1CC26A90B257}" dt="2026-07-13T00:02:08.263" v="118" actId="26606"/>
          <ac:spMkLst>
            <pc:docMk/>
            <pc:sldMk cId="0" sldId="267"/>
            <ac:spMk id="21" creationId="{00000000-0000-0000-0000-000000000000}"/>
          </ac:spMkLst>
        </pc:spChg>
        <pc:spChg chg="mod">
          <ac:chgData name="Bhagyesh Chokhawala" userId="bf1354231406f47c" providerId="LiveId" clId="{11077A86-D61B-5EBC-B25E-1CC26A90B257}" dt="2026-07-13T00:02:08.263" v="118" actId="26606"/>
          <ac:spMkLst>
            <pc:docMk/>
            <pc:sldMk cId="0" sldId="267"/>
            <ac:spMk id="24" creationId="{00000000-0000-0000-0000-000000000000}"/>
          </ac:spMkLst>
        </pc:spChg>
        <pc:spChg chg="mod">
          <ac:chgData name="Bhagyesh Chokhawala" userId="bf1354231406f47c" providerId="LiveId" clId="{11077A86-D61B-5EBC-B25E-1CC26A90B257}" dt="2026-07-13T00:02:08.263" v="118" actId="26606"/>
          <ac:spMkLst>
            <pc:docMk/>
            <pc:sldMk cId="0" sldId="267"/>
            <ac:spMk id="25" creationId="{00000000-0000-0000-0000-000000000000}"/>
          </ac:spMkLst>
        </pc:spChg>
        <pc:spChg chg="mod">
          <ac:chgData name="Bhagyesh Chokhawala" userId="bf1354231406f47c" providerId="LiveId" clId="{11077A86-D61B-5EBC-B25E-1CC26A90B257}" dt="2026-07-13T00:02:08.263" v="118" actId="26606"/>
          <ac:spMkLst>
            <pc:docMk/>
            <pc:sldMk cId="0" sldId="267"/>
            <ac:spMk id="26" creationId="{00000000-0000-0000-0000-000000000000}"/>
          </ac:spMkLst>
        </pc:spChg>
        <pc:spChg chg="mod">
          <ac:chgData name="Bhagyesh Chokhawala" userId="bf1354231406f47c" providerId="LiveId" clId="{11077A86-D61B-5EBC-B25E-1CC26A90B257}" dt="2026-07-12T22:52:27.924" v="61" actId="20577"/>
          <ac:spMkLst>
            <pc:docMk/>
            <pc:sldMk cId="0" sldId="267"/>
            <ac:spMk id="28" creationId="{00000000-0000-0000-0000-000000000000}"/>
          </ac:spMkLst>
        </pc:spChg>
        <pc:picChg chg="del mod">
          <ac:chgData name="Bhagyesh Chokhawala" userId="bf1354231406f47c" providerId="LiveId" clId="{11077A86-D61B-5EBC-B25E-1CC26A90B257}" dt="2026-07-22T17:51:41.491" v="402" actId="478"/>
          <ac:picMkLst>
            <pc:docMk/>
            <pc:sldMk cId="0" sldId="267"/>
            <ac:picMk id="31" creationId="{00000000-0000-0000-0000-000000000000}"/>
          </ac:picMkLst>
        </pc:picChg>
        <pc:picChg chg="add del mod">
          <ac:chgData name="Bhagyesh Chokhawala" userId="bf1354231406f47c" providerId="LiveId" clId="{11077A86-D61B-5EBC-B25E-1CC26A90B257}" dt="2026-07-13T00:38:06.693" v="224" actId="26606"/>
          <ac:picMkLst>
            <pc:docMk/>
            <pc:sldMk cId="0" sldId="267"/>
            <ac:picMk id="36" creationId="{732671D3-108D-78CF-7901-76EC92CF904F}"/>
          </ac:picMkLst>
        </pc:picChg>
      </pc:sldChg>
      <pc:sldChg chg="delSp modSp mod delAnim modNotesTx">
        <pc:chgData name="Bhagyesh Chokhawala" userId="bf1354231406f47c" providerId="LiveId" clId="{11077A86-D61B-5EBC-B25E-1CC26A90B257}" dt="2026-07-22T17:51:45.637" v="403" actId="478"/>
        <pc:sldMkLst>
          <pc:docMk/>
          <pc:sldMk cId="0" sldId="268"/>
        </pc:sldMkLst>
        <pc:spChg chg="mod">
          <ac:chgData name="Bhagyesh Chokhawala" userId="bf1354231406f47c" providerId="LiveId" clId="{11077A86-D61B-5EBC-B25E-1CC26A90B257}" dt="2026-07-13T00:40:05.255" v="249" actId="20577"/>
          <ac:spMkLst>
            <pc:docMk/>
            <pc:sldMk cId="0" sldId="268"/>
            <ac:spMk id="2" creationId="{00000000-0000-0000-0000-000000000000}"/>
          </ac:spMkLst>
        </pc:spChg>
        <pc:spChg chg="mod">
          <ac:chgData name="Bhagyesh Chokhawala" userId="bf1354231406f47c" providerId="LiveId" clId="{11077A86-D61B-5EBC-B25E-1CC26A90B257}" dt="2026-07-13T03:41:01.449" v="345" actId="20577"/>
          <ac:spMkLst>
            <pc:docMk/>
            <pc:sldMk cId="0" sldId="268"/>
            <ac:spMk id="3" creationId="{00000000-0000-0000-0000-000000000000}"/>
          </ac:spMkLst>
        </pc:spChg>
        <pc:spChg chg="mod">
          <ac:chgData name="Bhagyesh Chokhawala" userId="bf1354231406f47c" providerId="LiveId" clId="{11077A86-D61B-5EBC-B25E-1CC26A90B257}" dt="2026-07-13T03:27:13.508" v="331" actId="20577"/>
          <ac:spMkLst>
            <pc:docMk/>
            <pc:sldMk cId="0" sldId="268"/>
            <ac:spMk id="4" creationId="{00000000-0000-0000-0000-000000000000}"/>
          </ac:spMkLst>
        </pc:spChg>
        <pc:spChg chg="mod">
          <ac:chgData name="Bhagyesh Chokhawala" userId="bf1354231406f47c" providerId="LiveId" clId="{11077A86-D61B-5EBC-B25E-1CC26A90B257}" dt="2026-07-12T23:41:42.768" v="98" actId="27636"/>
          <ac:spMkLst>
            <pc:docMk/>
            <pc:sldMk cId="0" sldId="268"/>
            <ac:spMk id="14" creationId="{00000000-0000-0000-0000-000000000000}"/>
          </ac:spMkLst>
        </pc:spChg>
        <pc:spChg chg="mod">
          <ac:chgData name="Bhagyesh Chokhawala" userId="bf1354231406f47c" providerId="LiveId" clId="{11077A86-D61B-5EBC-B25E-1CC26A90B257}" dt="2026-07-12T22:52:38.271" v="62" actId="20577"/>
          <ac:spMkLst>
            <pc:docMk/>
            <pc:sldMk cId="0" sldId="268"/>
            <ac:spMk id="16" creationId="{00000000-0000-0000-0000-000000000000}"/>
          </ac:spMkLst>
        </pc:spChg>
        <pc:picChg chg="del mod">
          <ac:chgData name="Bhagyesh Chokhawala" userId="bf1354231406f47c" providerId="LiveId" clId="{11077A86-D61B-5EBC-B25E-1CC26A90B257}" dt="2026-07-22T17:51:45.637" v="403" actId="478"/>
          <ac:picMkLst>
            <pc:docMk/>
            <pc:sldMk cId="0" sldId="268"/>
            <ac:picMk id="18" creationId="{00000000-0000-0000-0000-000000000000}"/>
          </ac:picMkLst>
        </pc:picChg>
      </pc:sldChg>
      <pc:sldChg chg="addSp delSp modSp mod delAnim modNotesTx">
        <pc:chgData name="Bhagyesh Chokhawala" userId="bf1354231406f47c" providerId="LiveId" clId="{11077A86-D61B-5EBC-B25E-1CC26A90B257}" dt="2026-07-22T17:51:51.099" v="404" actId="478"/>
        <pc:sldMkLst>
          <pc:docMk/>
          <pc:sldMk cId="0" sldId="269"/>
        </pc:sldMkLst>
        <pc:spChg chg="mod">
          <ac:chgData name="Bhagyesh Chokhawala" userId="bf1354231406f47c" providerId="LiveId" clId="{11077A86-D61B-5EBC-B25E-1CC26A90B257}" dt="2026-07-13T02:23:32.267" v="295" actId="20577"/>
          <ac:spMkLst>
            <pc:docMk/>
            <pc:sldMk cId="0" sldId="269"/>
            <ac:spMk id="2" creationId="{00000000-0000-0000-0000-000000000000}"/>
          </ac:spMkLst>
        </pc:spChg>
        <pc:spChg chg="mod">
          <ac:chgData name="Bhagyesh Chokhawala" userId="bf1354231406f47c" providerId="LiveId" clId="{11077A86-D61B-5EBC-B25E-1CC26A90B257}" dt="2026-07-13T02:23:45.690" v="307" actId="20577"/>
          <ac:spMkLst>
            <pc:docMk/>
            <pc:sldMk cId="0" sldId="269"/>
            <ac:spMk id="3" creationId="{00000000-0000-0000-0000-000000000000}"/>
          </ac:spMkLst>
        </pc:spChg>
        <pc:spChg chg="mod">
          <ac:chgData name="Bhagyesh Chokhawala" userId="bf1354231406f47c" providerId="LiveId" clId="{11077A86-D61B-5EBC-B25E-1CC26A90B257}" dt="2026-07-13T02:23:55.063" v="319" actId="20577"/>
          <ac:spMkLst>
            <pc:docMk/>
            <pc:sldMk cId="0" sldId="269"/>
            <ac:spMk id="4" creationId="{00000000-0000-0000-0000-000000000000}"/>
          </ac:spMkLst>
        </pc:spChg>
        <pc:spChg chg="mod">
          <ac:chgData name="Bhagyesh Chokhawala" userId="bf1354231406f47c" providerId="LiveId" clId="{11077A86-D61B-5EBC-B25E-1CC26A90B257}" dt="2026-07-13T00:38:06.693" v="224" actId="26606"/>
          <ac:spMkLst>
            <pc:docMk/>
            <pc:sldMk cId="0" sldId="269"/>
            <ac:spMk id="8" creationId="{00000000-0000-0000-0000-000000000000}"/>
          </ac:spMkLst>
        </pc:spChg>
        <pc:spChg chg="mod">
          <ac:chgData name="Bhagyesh Chokhawala" userId="bf1354231406f47c" providerId="LiveId" clId="{11077A86-D61B-5EBC-B25E-1CC26A90B257}" dt="2026-07-13T00:38:06.693" v="224" actId="26606"/>
          <ac:spMkLst>
            <pc:docMk/>
            <pc:sldMk cId="0" sldId="269"/>
            <ac:spMk id="9" creationId="{00000000-0000-0000-0000-000000000000}"/>
          </ac:spMkLst>
        </pc:spChg>
        <pc:spChg chg="mod">
          <ac:chgData name="Bhagyesh Chokhawala" userId="bf1354231406f47c" providerId="LiveId" clId="{11077A86-D61B-5EBC-B25E-1CC26A90B257}" dt="2026-07-13T00:38:06.693" v="224" actId="26606"/>
          <ac:spMkLst>
            <pc:docMk/>
            <pc:sldMk cId="0" sldId="269"/>
            <ac:spMk id="10" creationId="{00000000-0000-0000-0000-000000000000}"/>
          </ac:spMkLst>
        </pc:spChg>
        <pc:spChg chg="mod">
          <ac:chgData name="Bhagyesh Chokhawala" userId="bf1354231406f47c" providerId="LiveId" clId="{11077A86-D61B-5EBC-B25E-1CC26A90B257}" dt="2026-07-13T00:38:06.693" v="224" actId="26606"/>
          <ac:spMkLst>
            <pc:docMk/>
            <pc:sldMk cId="0" sldId="269"/>
            <ac:spMk id="15" creationId="{00000000-0000-0000-0000-000000000000}"/>
          </ac:spMkLst>
        </pc:spChg>
        <pc:spChg chg="mod">
          <ac:chgData name="Bhagyesh Chokhawala" userId="bf1354231406f47c" providerId="LiveId" clId="{11077A86-D61B-5EBC-B25E-1CC26A90B257}" dt="2026-07-13T00:38:06.693" v="224" actId="26606"/>
          <ac:spMkLst>
            <pc:docMk/>
            <pc:sldMk cId="0" sldId="269"/>
            <ac:spMk id="18" creationId="{00000000-0000-0000-0000-000000000000}"/>
          </ac:spMkLst>
        </pc:spChg>
        <pc:spChg chg="mod">
          <ac:chgData name="Bhagyesh Chokhawala" userId="bf1354231406f47c" providerId="LiveId" clId="{11077A86-D61B-5EBC-B25E-1CC26A90B257}" dt="2026-07-13T00:38:06.693" v="224" actId="26606"/>
          <ac:spMkLst>
            <pc:docMk/>
            <pc:sldMk cId="0" sldId="269"/>
            <ac:spMk id="19" creationId="{00000000-0000-0000-0000-000000000000}"/>
          </ac:spMkLst>
        </pc:spChg>
        <pc:spChg chg="mod">
          <ac:chgData name="Bhagyesh Chokhawala" userId="bf1354231406f47c" providerId="LiveId" clId="{11077A86-D61B-5EBC-B25E-1CC26A90B257}" dt="2026-07-13T00:38:06.693" v="224" actId="26606"/>
          <ac:spMkLst>
            <pc:docMk/>
            <pc:sldMk cId="0" sldId="269"/>
            <ac:spMk id="20" creationId="{00000000-0000-0000-0000-000000000000}"/>
          </ac:spMkLst>
        </pc:spChg>
        <pc:spChg chg="mod">
          <ac:chgData name="Bhagyesh Chokhawala" userId="bf1354231406f47c" providerId="LiveId" clId="{11077A86-D61B-5EBC-B25E-1CC26A90B257}" dt="2026-07-12T23:54:45.481" v="114" actId="26606"/>
          <ac:spMkLst>
            <pc:docMk/>
            <pc:sldMk cId="0" sldId="269"/>
            <ac:spMk id="21" creationId="{00000000-0000-0000-0000-000000000000}"/>
          </ac:spMkLst>
        </pc:spChg>
        <pc:spChg chg="mod">
          <ac:chgData name="Bhagyesh Chokhawala" userId="bf1354231406f47c" providerId="LiveId" clId="{11077A86-D61B-5EBC-B25E-1CC26A90B257}" dt="2026-07-13T00:38:06.693" v="224" actId="26606"/>
          <ac:spMkLst>
            <pc:docMk/>
            <pc:sldMk cId="0" sldId="269"/>
            <ac:spMk id="23" creationId="{00000000-0000-0000-0000-000000000000}"/>
          </ac:spMkLst>
        </pc:spChg>
        <pc:spChg chg="mod">
          <ac:chgData name="Bhagyesh Chokhawala" userId="bf1354231406f47c" providerId="LiveId" clId="{11077A86-D61B-5EBC-B25E-1CC26A90B257}" dt="2026-07-13T00:38:06.693" v="224" actId="26606"/>
          <ac:spMkLst>
            <pc:docMk/>
            <pc:sldMk cId="0" sldId="269"/>
            <ac:spMk id="24" creationId="{00000000-0000-0000-0000-000000000000}"/>
          </ac:spMkLst>
        </pc:spChg>
        <pc:spChg chg="mod">
          <ac:chgData name="Bhagyesh Chokhawala" userId="bf1354231406f47c" providerId="LiveId" clId="{11077A86-D61B-5EBC-B25E-1CC26A90B257}" dt="2026-07-12T22:53:03.333" v="63" actId="20577"/>
          <ac:spMkLst>
            <pc:docMk/>
            <pc:sldMk cId="0" sldId="269"/>
            <ac:spMk id="26" creationId="{00000000-0000-0000-0000-000000000000}"/>
          </ac:spMkLst>
        </pc:spChg>
        <pc:picChg chg="del mod">
          <ac:chgData name="Bhagyesh Chokhawala" userId="bf1354231406f47c" providerId="LiveId" clId="{11077A86-D61B-5EBC-B25E-1CC26A90B257}" dt="2026-07-22T17:51:51.099" v="404" actId="478"/>
          <ac:picMkLst>
            <pc:docMk/>
            <pc:sldMk cId="0" sldId="269"/>
            <ac:picMk id="29" creationId="{00000000-0000-0000-0000-000000000000}"/>
          </ac:picMkLst>
        </pc:picChg>
        <pc:picChg chg="add mod">
          <ac:chgData name="Bhagyesh Chokhawala" userId="bf1354231406f47c" providerId="LiveId" clId="{11077A86-D61B-5EBC-B25E-1CC26A90B257}" dt="2026-07-13T00:27:15.887" v="209" actId="1076"/>
          <ac:picMkLst>
            <pc:docMk/>
            <pc:sldMk cId="0" sldId="269"/>
            <ac:picMk id="32" creationId="{A979FF44-8346-3F9B-D80B-1CE747594BD4}"/>
          </ac:picMkLst>
        </pc:picChg>
      </pc:sldChg>
      <pc:sldChg chg="addSp delSp modSp mod delAnim modNotesTx">
        <pc:chgData name="Bhagyesh Chokhawala" userId="bf1354231406f47c" providerId="LiveId" clId="{11077A86-D61B-5EBC-B25E-1CC26A90B257}" dt="2026-07-22T17:51:55.966" v="405" actId="478"/>
        <pc:sldMkLst>
          <pc:docMk/>
          <pc:sldMk cId="0" sldId="270"/>
        </pc:sldMkLst>
        <pc:spChg chg="mod">
          <ac:chgData name="Bhagyesh Chokhawala" userId="bf1354231406f47c" providerId="LiveId" clId="{11077A86-D61B-5EBC-B25E-1CC26A90B257}" dt="2026-07-12T23:41:42.771" v="99" actId="27636"/>
          <ac:spMkLst>
            <pc:docMk/>
            <pc:sldMk cId="0" sldId="270"/>
            <ac:spMk id="3" creationId="{00000000-0000-0000-0000-000000000000}"/>
          </ac:spMkLst>
        </pc:spChg>
        <pc:spChg chg="mod">
          <ac:chgData name="Bhagyesh Chokhawala" userId="bf1354231406f47c" providerId="LiveId" clId="{11077A86-D61B-5EBC-B25E-1CC26A90B257}" dt="2026-07-13T00:25:50.497" v="201" actId="27636"/>
          <ac:spMkLst>
            <pc:docMk/>
            <pc:sldMk cId="0" sldId="270"/>
            <ac:spMk id="4" creationId="{00000000-0000-0000-0000-000000000000}"/>
          </ac:spMkLst>
        </pc:spChg>
        <pc:spChg chg="mod">
          <ac:chgData name="Bhagyesh Chokhawala" userId="bf1354231406f47c" providerId="LiveId" clId="{11077A86-D61B-5EBC-B25E-1CC26A90B257}" dt="2026-07-13T00:38:06.693" v="224" actId="26606"/>
          <ac:spMkLst>
            <pc:docMk/>
            <pc:sldMk cId="0" sldId="270"/>
            <ac:spMk id="6" creationId="{00000000-0000-0000-0000-000000000000}"/>
          </ac:spMkLst>
        </pc:spChg>
        <pc:spChg chg="mod">
          <ac:chgData name="Bhagyesh Chokhawala" userId="bf1354231406f47c" providerId="LiveId" clId="{11077A86-D61B-5EBC-B25E-1CC26A90B257}" dt="2026-07-13T00:21:38.513" v="172" actId="14100"/>
          <ac:spMkLst>
            <pc:docMk/>
            <pc:sldMk cId="0" sldId="270"/>
            <ac:spMk id="7" creationId="{00000000-0000-0000-0000-000000000000}"/>
          </ac:spMkLst>
        </pc:spChg>
        <pc:spChg chg="mod">
          <ac:chgData name="Bhagyesh Chokhawala" userId="bf1354231406f47c" providerId="LiveId" clId="{11077A86-D61B-5EBC-B25E-1CC26A90B257}" dt="2026-07-13T00:23:38.387" v="181" actId="14100"/>
          <ac:spMkLst>
            <pc:docMk/>
            <pc:sldMk cId="0" sldId="270"/>
            <ac:spMk id="8" creationId="{00000000-0000-0000-0000-000000000000}"/>
          </ac:spMkLst>
        </pc:spChg>
        <pc:spChg chg="mod">
          <ac:chgData name="Bhagyesh Chokhawala" userId="bf1354231406f47c" providerId="LiveId" clId="{11077A86-D61B-5EBC-B25E-1CC26A90B257}" dt="2026-07-13T00:38:06.693" v="224" actId="26606"/>
          <ac:spMkLst>
            <pc:docMk/>
            <pc:sldMk cId="0" sldId="270"/>
            <ac:spMk id="9" creationId="{00000000-0000-0000-0000-000000000000}"/>
          </ac:spMkLst>
        </pc:spChg>
        <pc:spChg chg="mod">
          <ac:chgData name="Bhagyesh Chokhawala" userId="bf1354231406f47c" providerId="LiveId" clId="{11077A86-D61B-5EBC-B25E-1CC26A90B257}" dt="2026-07-13T00:37:31.872" v="223" actId="26606"/>
          <ac:spMkLst>
            <pc:docMk/>
            <pc:sldMk cId="0" sldId="270"/>
            <ac:spMk id="10" creationId="{00000000-0000-0000-0000-000000000000}"/>
          </ac:spMkLst>
        </pc:spChg>
        <pc:spChg chg="mod">
          <ac:chgData name="Bhagyesh Chokhawala" userId="bf1354231406f47c" providerId="LiveId" clId="{11077A86-D61B-5EBC-B25E-1CC26A90B257}" dt="2026-07-13T00:38:06.693" v="224" actId="26606"/>
          <ac:spMkLst>
            <pc:docMk/>
            <pc:sldMk cId="0" sldId="270"/>
            <ac:spMk id="11" creationId="{00000000-0000-0000-0000-000000000000}"/>
          </ac:spMkLst>
        </pc:spChg>
        <pc:spChg chg="mod">
          <ac:chgData name="Bhagyesh Chokhawala" userId="bf1354231406f47c" providerId="LiveId" clId="{11077A86-D61B-5EBC-B25E-1CC26A90B257}" dt="2026-07-13T00:38:06.693" v="224" actId="26606"/>
          <ac:spMkLst>
            <pc:docMk/>
            <pc:sldMk cId="0" sldId="270"/>
            <ac:spMk id="12" creationId="{00000000-0000-0000-0000-000000000000}"/>
          </ac:spMkLst>
        </pc:spChg>
        <pc:spChg chg="mod">
          <ac:chgData name="Bhagyesh Chokhawala" userId="bf1354231406f47c" providerId="LiveId" clId="{11077A86-D61B-5EBC-B25E-1CC26A90B257}" dt="2026-07-13T00:38:06.693" v="224" actId="26606"/>
          <ac:spMkLst>
            <pc:docMk/>
            <pc:sldMk cId="0" sldId="270"/>
            <ac:spMk id="13" creationId="{00000000-0000-0000-0000-000000000000}"/>
          </ac:spMkLst>
        </pc:spChg>
        <pc:spChg chg="mod">
          <ac:chgData name="Bhagyesh Chokhawala" userId="bf1354231406f47c" providerId="LiveId" clId="{11077A86-D61B-5EBC-B25E-1CC26A90B257}" dt="2026-07-13T00:38:06.693" v="224" actId="26606"/>
          <ac:spMkLst>
            <pc:docMk/>
            <pc:sldMk cId="0" sldId="270"/>
            <ac:spMk id="14" creationId="{00000000-0000-0000-0000-000000000000}"/>
          </ac:spMkLst>
        </pc:spChg>
        <pc:spChg chg="mod">
          <ac:chgData name="Bhagyesh Chokhawala" userId="bf1354231406f47c" providerId="LiveId" clId="{11077A86-D61B-5EBC-B25E-1CC26A90B257}" dt="2026-07-13T00:38:06.693" v="224" actId="26606"/>
          <ac:spMkLst>
            <pc:docMk/>
            <pc:sldMk cId="0" sldId="270"/>
            <ac:spMk id="15" creationId="{00000000-0000-0000-0000-000000000000}"/>
          </ac:spMkLst>
        </pc:spChg>
        <pc:spChg chg="mod">
          <ac:chgData name="Bhagyesh Chokhawala" userId="bf1354231406f47c" providerId="LiveId" clId="{11077A86-D61B-5EBC-B25E-1CC26A90B257}" dt="2026-07-13T00:38:06.693" v="224" actId="26606"/>
          <ac:spMkLst>
            <pc:docMk/>
            <pc:sldMk cId="0" sldId="270"/>
            <ac:spMk id="16" creationId="{00000000-0000-0000-0000-000000000000}"/>
          </ac:spMkLst>
        </pc:spChg>
        <pc:spChg chg="mod">
          <ac:chgData name="Bhagyesh Chokhawala" userId="bf1354231406f47c" providerId="LiveId" clId="{11077A86-D61B-5EBC-B25E-1CC26A90B257}" dt="2026-07-13T00:38:06.693" v="224" actId="26606"/>
          <ac:spMkLst>
            <pc:docMk/>
            <pc:sldMk cId="0" sldId="270"/>
            <ac:spMk id="17" creationId="{00000000-0000-0000-0000-000000000000}"/>
          </ac:spMkLst>
        </pc:spChg>
        <pc:spChg chg="mod">
          <ac:chgData name="Bhagyesh Chokhawala" userId="bf1354231406f47c" providerId="LiveId" clId="{11077A86-D61B-5EBC-B25E-1CC26A90B257}" dt="2026-07-13T00:24:53.920" v="189" actId="1076"/>
          <ac:spMkLst>
            <pc:docMk/>
            <pc:sldMk cId="0" sldId="270"/>
            <ac:spMk id="18" creationId="{00000000-0000-0000-0000-000000000000}"/>
          </ac:spMkLst>
        </pc:spChg>
        <pc:spChg chg="mod">
          <ac:chgData name="Bhagyesh Chokhawala" userId="bf1354231406f47c" providerId="LiveId" clId="{11077A86-D61B-5EBC-B25E-1CC26A90B257}" dt="2026-07-13T00:38:06.693" v="224" actId="26606"/>
          <ac:spMkLst>
            <pc:docMk/>
            <pc:sldMk cId="0" sldId="270"/>
            <ac:spMk id="19" creationId="{00000000-0000-0000-0000-000000000000}"/>
          </ac:spMkLst>
        </pc:spChg>
        <pc:spChg chg="mod">
          <ac:chgData name="Bhagyesh Chokhawala" userId="bf1354231406f47c" providerId="LiveId" clId="{11077A86-D61B-5EBC-B25E-1CC26A90B257}" dt="2026-07-12T22:53:13.184" v="64" actId="20577"/>
          <ac:spMkLst>
            <pc:docMk/>
            <pc:sldMk cId="0" sldId="270"/>
            <ac:spMk id="21" creationId="{00000000-0000-0000-0000-000000000000}"/>
          </ac:spMkLst>
        </pc:spChg>
        <pc:picChg chg="del mod">
          <ac:chgData name="Bhagyesh Chokhawala" userId="bf1354231406f47c" providerId="LiveId" clId="{11077A86-D61B-5EBC-B25E-1CC26A90B257}" dt="2026-07-22T17:51:55.966" v="405" actId="478"/>
          <ac:picMkLst>
            <pc:docMk/>
            <pc:sldMk cId="0" sldId="270"/>
            <ac:picMk id="24" creationId="{00000000-0000-0000-0000-000000000000}"/>
          </ac:picMkLst>
        </pc:picChg>
        <pc:picChg chg="add mod">
          <ac:chgData name="Bhagyesh Chokhawala" userId="bf1354231406f47c" providerId="LiveId" clId="{11077A86-D61B-5EBC-B25E-1CC26A90B257}" dt="2026-07-13T00:14:48.517" v="155" actId="14100"/>
          <ac:picMkLst>
            <pc:docMk/>
            <pc:sldMk cId="0" sldId="270"/>
            <ac:picMk id="28" creationId="{A0A0EA7E-4646-B4EC-2747-081BF6DE4F03}"/>
          </ac:picMkLst>
        </pc:picChg>
        <pc:picChg chg="add mod">
          <ac:chgData name="Bhagyesh Chokhawala" userId="bf1354231406f47c" providerId="LiveId" clId="{11077A86-D61B-5EBC-B25E-1CC26A90B257}" dt="2026-07-13T00:30:00.365" v="221" actId="1076"/>
          <ac:picMkLst>
            <pc:docMk/>
            <pc:sldMk cId="0" sldId="270"/>
            <ac:picMk id="29" creationId="{CF99D54A-79B7-BA9B-EA66-5429FCAC3488}"/>
          </ac:picMkLst>
        </pc:picChg>
      </pc:sldChg>
      <pc:sldChg chg="addSp delSp modSp add mod delAnim modNotesTx">
        <pc:chgData name="Bhagyesh Chokhawala" userId="bf1354231406f47c" providerId="LiveId" clId="{11077A86-D61B-5EBC-B25E-1CC26A90B257}" dt="2026-07-22T17:52:13.325" v="406" actId="478"/>
        <pc:sldMkLst>
          <pc:docMk/>
          <pc:sldMk cId="1472691987" sldId="271"/>
        </pc:sldMkLst>
        <pc:spChg chg="mod">
          <ac:chgData name="Bhagyesh Chokhawala" userId="bf1354231406f47c" providerId="LiveId" clId="{11077A86-D61B-5EBC-B25E-1CC26A90B257}" dt="2026-07-21T17:08:24.217" v="358" actId="20577"/>
          <ac:spMkLst>
            <pc:docMk/>
            <pc:sldMk cId="1472691987" sldId="271"/>
            <ac:spMk id="2" creationId="{84A1A87E-1EEA-1BB8-750A-DFA391AB9CE5}"/>
          </ac:spMkLst>
        </pc:spChg>
        <pc:spChg chg="mod">
          <ac:chgData name="Bhagyesh Chokhawala" userId="bf1354231406f47c" providerId="LiveId" clId="{11077A86-D61B-5EBC-B25E-1CC26A90B257}" dt="2026-07-21T17:08:39.228" v="369" actId="20577"/>
          <ac:spMkLst>
            <pc:docMk/>
            <pc:sldMk cId="1472691987" sldId="271"/>
            <ac:spMk id="3" creationId="{FF502ECF-B469-DCF7-865B-DA044A91FD65}"/>
          </ac:spMkLst>
        </pc:spChg>
        <pc:spChg chg="del">
          <ac:chgData name="Bhagyesh Chokhawala" userId="bf1354231406f47c" providerId="LiveId" clId="{11077A86-D61B-5EBC-B25E-1CC26A90B257}" dt="2026-07-21T17:09:14.651" v="373" actId="478"/>
          <ac:spMkLst>
            <pc:docMk/>
            <pc:sldMk cId="1472691987" sldId="271"/>
            <ac:spMk id="4" creationId="{2691DB8E-DFBC-C663-0B67-9DA4DAAF3DC6}"/>
          </ac:spMkLst>
        </pc:spChg>
        <pc:spChg chg="del">
          <ac:chgData name="Bhagyesh Chokhawala" userId="bf1354231406f47c" providerId="LiveId" clId="{11077A86-D61B-5EBC-B25E-1CC26A90B257}" dt="2026-07-21T17:09:10.595" v="372" actId="478"/>
          <ac:spMkLst>
            <pc:docMk/>
            <pc:sldMk cId="1472691987" sldId="271"/>
            <ac:spMk id="5" creationId="{23BE3562-561D-ADBF-1E9D-347DC2A4D070}"/>
          </ac:spMkLst>
        </pc:spChg>
        <pc:spChg chg="del">
          <ac:chgData name="Bhagyesh Chokhawala" userId="bf1354231406f47c" providerId="LiveId" clId="{11077A86-D61B-5EBC-B25E-1CC26A90B257}" dt="2026-07-21T17:09:10.595" v="372" actId="478"/>
          <ac:spMkLst>
            <pc:docMk/>
            <pc:sldMk cId="1472691987" sldId="271"/>
            <ac:spMk id="7" creationId="{8A80F286-5B1F-8ED9-B077-1BA6797E977B}"/>
          </ac:spMkLst>
        </pc:spChg>
        <pc:spChg chg="del">
          <ac:chgData name="Bhagyesh Chokhawala" userId="bf1354231406f47c" providerId="LiveId" clId="{11077A86-D61B-5EBC-B25E-1CC26A90B257}" dt="2026-07-21T17:09:10.595" v="372" actId="478"/>
          <ac:spMkLst>
            <pc:docMk/>
            <pc:sldMk cId="1472691987" sldId="271"/>
            <ac:spMk id="9" creationId="{DBC74AED-2E1F-BC1A-8775-75820DD3EE11}"/>
          </ac:spMkLst>
        </pc:spChg>
        <pc:spChg chg="del">
          <ac:chgData name="Bhagyesh Chokhawala" userId="bf1354231406f47c" providerId="LiveId" clId="{11077A86-D61B-5EBC-B25E-1CC26A90B257}" dt="2026-07-21T17:09:10.595" v="372" actId="478"/>
          <ac:spMkLst>
            <pc:docMk/>
            <pc:sldMk cId="1472691987" sldId="271"/>
            <ac:spMk id="10" creationId="{104A0AF1-01BB-170E-23F9-875CFA70A48F}"/>
          </ac:spMkLst>
        </pc:spChg>
        <pc:spChg chg="del">
          <ac:chgData name="Bhagyesh Chokhawala" userId="bf1354231406f47c" providerId="LiveId" clId="{11077A86-D61B-5EBC-B25E-1CC26A90B257}" dt="2026-07-21T17:09:10.595" v="372" actId="478"/>
          <ac:spMkLst>
            <pc:docMk/>
            <pc:sldMk cId="1472691987" sldId="271"/>
            <ac:spMk id="11" creationId="{F6ECB03B-AECC-01B6-3A70-C6708276CBCE}"/>
          </ac:spMkLst>
        </pc:spChg>
        <pc:spChg chg="del">
          <ac:chgData name="Bhagyesh Chokhawala" userId="bf1354231406f47c" providerId="LiveId" clId="{11077A86-D61B-5EBC-B25E-1CC26A90B257}" dt="2026-07-21T17:09:16.461" v="374" actId="478"/>
          <ac:spMkLst>
            <pc:docMk/>
            <pc:sldMk cId="1472691987" sldId="271"/>
            <ac:spMk id="12" creationId="{00785C3A-44F9-45C8-4848-7CEB4B22ED85}"/>
          </ac:spMkLst>
        </pc:spChg>
        <pc:spChg chg="del">
          <ac:chgData name="Bhagyesh Chokhawala" userId="bf1354231406f47c" providerId="LiveId" clId="{11077A86-D61B-5EBC-B25E-1CC26A90B257}" dt="2026-07-21T17:09:10.595" v="372" actId="478"/>
          <ac:spMkLst>
            <pc:docMk/>
            <pc:sldMk cId="1472691987" sldId="271"/>
            <ac:spMk id="13" creationId="{387B0D62-56A2-7E1F-3A0F-61914502F7A2}"/>
          </ac:spMkLst>
        </pc:spChg>
        <pc:spChg chg="del">
          <ac:chgData name="Bhagyesh Chokhawala" userId="bf1354231406f47c" providerId="LiveId" clId="{11077A86-D61B-5EBC-B25E-1CC26A90B257}" dt="2026-07-21T17:09:10.595" v="372" actId="478"/>
          <ac:spMkLst>
            <pc:docMk/>
            <pc:sldMk cId="1472691987" sldId="271"/>
            <ac:spMk id="15" creationId="{05C55D73-BA96-C207-B694-E00BD7EFDFE5}"/>
          </ac:spMkLst>
        </pc:spChg>
        <pc:spChg chg="del">
          <ac:chgData name="Bhagyesh Chokhawala" userId="bf1354231406f47c" providerId="LiveId" clId="{11077A86-D61B-5EBC-B25E-1CC26A90B257}" dt="2026-07-21T17:09:10.595" v="372" actId="478"/>
          <ac:spMkLst>
            <pc:docMk/>
            <pc:sldMk cId="1472691987" sldId="271"/>
            <ac:spMk id="16" creationId="{119AB5B3-7505-DAE6-F764-40002861BE17}"/>
          </ac:spMkLst>
        </pc:spChg>
        <pc:spChg chg="del">
          <ac:chgData name="Bhagyesh Chokhawala" userId="bf1354231406f47c" providerId="LiveId" clId="{11077A86-D61B-5EBC-B25E-1CC26A90B257}" dt="2026-07-21T17:09:10.595" v="372" actId="478"/>
          <ac:spMkLst>
            <pc:docMk/>
            <pc:sldMk cId="1472691987" sldId="271"/>
            <ac:spMk id="17" creationId="{528A603B-CE12-9366-90AB-57E752CBD242}"/>
          </ac:spMkLst>
        </pc:spChg>
        <pc:spChg chg="del">
          <ac:chgData name="Bhagyesh Chokhawala" userId="bf1354231406f47c" providerId="LiveId" clId="{11077A86-D61B-5EBC-B25E-1CC26A90B257}" dt="2026-07-21T17:09:10.595" v="372" actId="478"/>
          <ac:spMkLst>
            <pc:docMk/>
            <pc:sldMk cId="1472691987" sldId="271"/>
            <ac:spMk id="18" creationId="{A6A4D775-F19F-2BB4-8324-CB7DF6AEF284}"/>
          </ac:spMkLst>
        </pc:spChg>
        <pc:spChg chg="del">
          <ac:chgData name="Bhagyesh Chokhawala" userId="bf1354231406f47c" providerId="LiveId" clId="{11077A86-D61B-5EBC-B25E-1CC26A90B257}" dt="2026-07-21T17:08:45.818" v="370" actId="478"/>
          <ac:spMkLst>
            <pc:docMk/>
            <pc:sldMk cId="1472691987" sldId="271"/>
            <ac:spMk id="19" creationId="{F057DD89-C12E-22D9-D61F-A7886FC9CD6A}"/>
          </ac:spMkLst>
        </pc:spChg>
        <pc:picChg chg="del">
          <ac:chgData name="Bhagyesh Chokhawala" userId="bf1354231406f47c" providerId="LiveId" clId="{11077A86-D61B-5EBC-B25E-1CC26A90B257}" dt="2026-07-22T17:52:13.325" v="406" actId="478"/>
          <ac:picMkLst>
            <pc:docMk/>
            <pc:sldMk cId="1472691987" sldId="271"/>
            <ac:picMk id="24" creationId="{4502E137-F1EC-3276-0135-4D941FFBED49}"/>
          </ac:picMkLst>
        </pc:picChg>
        <pc:picChg chg="add mod">
          <ac:chgData name="Bhagyesh Chokhawala" userId="bf1354231406f47c" providerId="LiveId" clId="{11077A86-D61B-5EBC-B25E-1CC26A90B257}" dt="2026-07-21T17:12:24.301" v="381" actId="1076"/>
          <ac:picMkLst>
            <pc:docMk/>
            <pc:sldMk cId="1472691987" sldId="271"/>
            <ac:picMk id="25" creationId="{FE6DF43A-8E8D-5F5D-B0A2-45E121141308}"/>
          </ac:picMkLst>
        </pc:picChg>
        <pc:picChg chg="add del mod">
          <ac:chgData name="Bhagyesh Chokhawala" userId="bf1354231406f47c" providerId="LiveId" clId="{11077A86-D61B-5EBC-B25E-1CC26A90B257}" dt="2026-07-21T17:11:30.186" v="376" actId="478"/>
          <ac:picMkLst>
            <pc:docMk/>
            <pc:sldMk cId="1472691987" sldId="271"/>
            <ac:picMk id="27" creationId="{DB5CB06B-6DDA-047B-CD9F-77F14FE963FF}"/>
          </ac:picMkLst>
        </pc:picChg>
        <pc:picChg chg="del">
          <ac:chgData name="Bhagyesh Chokhawala" userId="bf1354231406f47c" providerId="LiveId" clId="{11077A86-D61B-5EBC-B25E-1CC26A90B257}" dt="2026-07-21T17:08:31.561" v="359" actId="478"/>
          <ac:picMkLst>
            <pc:docMk/>
            <pc:sldMk cId="1472691987" sldId="271"/>
            <ac:picMk id="29" creationId="{91568CAF-6190-065F-2FD8-752AEB5E126A}"/>
          </ac:picMkLst>
        </pc:picChg>
        <pc:picChg chg="add mod">
          <ac:chgData name="Bhagyesh Chokhawala" userId="bf1354231406f47c" providerId="LiveId" clId="{11077A86-D61B-5EBC-B25E-1CC26A90B257}" dt="2026-07-21T17:12:20.268" v="380" actId="1076"/>
          <ac:picMkLst>
            <pc:docMk/>
            <pc:sldMk cId="1472691987" sldId="271"/>
            <ac:picMk id="30" creationId="{F44C1D77-2CB1-1A8C-4B68-1669E7719FE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4620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Greetings</a:t>
            </a:r>
            <a:r>
              <a:rPr dirty="0"/>
              <a:t>.</a:t>
            </a:r>
            <a:br>
              <a:rPr dirty="0"/>
            </a:br>
            <a:r>
              <a:rPr dirty="0"/>
              <a:t>Good </a:t>
            </a:r>
            <a:r>
              <a:rPr lang="en-US" dirty="0"/>
              <a:t>Afternoon</a:t>
            </a:r>
            <a:r>
              <a:rPr dirty="0"/>
              <a:t>, and thank you for the opportunity to present this work on outcome-centric API design. This presentation summarizes a framework for designing lean, spec-driven, AI-enabled, observable, and integrity-preserving enterprise APIs. The core motivation is simple: in many enterprises, APIs have become the operational fabric for channels, workflows, data products, automation, and AI. Yet they are still too often designed as technical endpoints instead of governed business capability contracts. In the next fifteen minutes, I will walk through the framework design, the implementation approach, a cap-and-grow adoption model, and a set of hypothetical pilot results that illustrate how the framework could be evaluated in practice.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Transactional and NoSQL data integrity.</a:t>
            </a:r>
            <a:br>
              <a:rPr dirty="0"/>
            </a:br>
            <a:r>
              <a:rPr dirty="0"/>
              <a:t>A major extension in this work is </a:t>
            </a:r>
            <a:r>
              <a:rPr lang="en-US" dirty="0"/>
              <a:t>the explicit</a:t>
            </a:r>
            <a:r>
              <a:rPr dirty="0"/>
              <a:t> treatment of transactional and data integrity across multiple NoSQL entities and across API layers. In distributed and NoSQL-heavy environments, integrity cannot rely on hidden relational assumptions. Process APIs maintain durable workflow state, idempotency keys, and saga progress. Domain APIs own aggregate boundaries, single-writer rules, and optimistic concurrency through versions or ETags. Event APIs use outbox and inbox patterns, deduplication, and sequencing. Data APIs expose projection freshness, lineage, and consistency metadata. Health APIs surface integrity lag, fallout, and manual-action flags. Reconciliation services detect drift and repair it. The disconnect workflow is used as an example: a single business transaction may affect account entities, service entities, device-return entities, settlement entities, and multiple read-model projections, all of which need visible integrity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AI-enabled APIs with MCP and A2A.</a:t>
            </a:r>
            <a:br>
              <a:rPr dirty="0"/>
            </a:br>
            <a:r>
              <a:rPr dirty="0"/>
              <a:t>AI is integrated, but in a governed way. MCP is used for tool and resource access so that an AI assistant can discover prompts, resources, and tools without bypassing enterprise API controls. A2A is used for agent-to-agent delegation, task exchange, artifact sharing, and state coordination. The boundary is important. MCP is primarily agent to tool or API. A2A is agent to agent. The deterministic business execution still belongs to process and domain APIs, where authorization, idempotency, and audit remain enforceable. This separation prevents a common failure mode where AI bypasses policy and operational integrity. The framework therefore supports AI enablement while keeping the business system authoritative.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Observability and health.</a:t>
            </a:r>
            <a:br>
              <a:rPr dirty="0"/>
            </a:br>
            <a:r>
              <a:rPr dirty="0"/>
              <a:t>Observability is the evidence system of the framework. The paper argues that telemetry should span every API layer, not just infrastructure monitoring. Metrics capture latency, throughput, freshness, and error rates. Logs capture policy decisions, failure reasons, and business state changes. Traces connect synchronous calls, asynchronous events, AI tool invocations, and A2A task transitions. Audit records show who did what, on whose behalf, under what approval path. Health APIs expose not only liveness and readiness, but dependency health, business capability status, and impact. In practice, this means you should be able to answer where a business transaction is, which API layers it crossed, what policy decisions were applied, what versions of data were observed, and whether integrity or projection lag is affecting the business outcome.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t>
            </a:r>
            <a:r>
              <a:rPr dirty="0"/>
              <a:t>valuation design.</a:t>
            </a:r>
            <a:br>
              <a:rPr dirty="0"/>
            </a:br>
            <a:r>
              <a:rPr dirty="0"/>
              <a:t>The paper also proposes how the framework could be evaluated in a pilot. In the hypothetical pilot, ten APIs across four workflows and five consumer types are selected. The workflows include an end-to-end business transaction such as disconnect, an order retrieval scenario, an AI-assisted readiness scenario, and a cross-domain workflow with projections and events. The five consumer types cover self-service users, agents, operations, system consumers, and AI agents. The pilot looks at both build-time and run-time metrics. Build-time metrics include spec completeness, policy coverage, and test coverage. Run-time metrics include reuse, defect rate, fallout, recovery time, and framework adherence.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Pilot </a:t>
            </a:r>
            <a:r>
              <a:rPr dirty="0"/>
              <a:t>results.</a:t>
            </a:r>
            <a:br>
              <a:rPr dirty="0"/>
            </a:br>
            <a:r>
              <a:rPr dirty="0"/>
              <a:t>The illustrative results show how the framework could improve quality without slowing delivery. In this example, API reuse score increases from 42 to 83. Contract defects fall from 31 to 9, a 71 percent reduction. Transaction fallout drops from 12 percent to 4 percent, a 67 percent reduction. Mean time to recovery drops from 5.4 hours to 2.0 hours. High-risk AI bypasses are reduced to zero because policy gates block them. Framework adherence reaches 94 percent. These are hypothetical numbers, not empirical claims, but they demonstrate the kinds of measurable outcomes the framework is designed to influence. The main insight is that the biggest gains come from specification discipline, policy-as-code, failure-path tests, and cross-layer telemetry.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Adoption approach: cap and grow.</a:t>
            </a:r>
            <a:br>
              <a:rPr dirty="0"/>
            </a:br>
            <a:r>
              <a:rPr dirty="0"/>
              <a:t>The final part of the presentation is the transition model. Large organizations cannot replace an entire API portfolio at once. The proposed approach is cap and grow. First, cap risk by inventorying the current estate, identifying anti-patterns, and freezing risky net-new behavior. Second, stabilize a small set of critical APIs by adding specs, policies, tests, telemetry, and integrity status. Third, grow the target platform by building reusable patterns, templates, MCP and A2A governance assets, and integrity toolkits. Finally, scale adoption through scorecards, training, and wave-based migration. The success of the transition should be measured by portfolio-level indicators, such as the percentage of APIs with approved specs, policy-as-code, failure-path testing, trace envelopes, and integrity status. In closing, the paper’s main contribution is not just a better way to design one API. It is a practical framework for governing an API portfolio as a coherent, secure, AI-enabled, observable, and integrity-preserving enterprise capability system. Thank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6FDEC-27A5-0A41-4815-10FE6C6AC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CF024F-C9F8-0126-9359-9F09B3A38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4D8B0C-FEC6-E732-E6CF-98F3A3BA7D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001415-A862-0EC5-C506-EDED794CC8A8}"/>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238353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Motivation.</a:t>
            </a:r>
            <a:br>
              <a:rPr dirty="0"/>
            </a:br>
            <a:r>
              <a:rPr dirty="0"/>
              <a:t>Why is a stronger operating model needed for API architecture? Most organizations do not suffer from a lack of APIs. They suffer from API sprawl, inconsistent contracts, duplicated business logic, weak object-level authorization, limited failure-path testing, and fragmented observability. One team builds for a specific screen, another exposes database-shaped endpoints, another creates integration wrappers, and another adds AI access on top. The result is a portfolio that scales in count, but not in reliability or governance maturity. The central argument of this paper is that APIs should be designed and managed as durable business contracts aligned to outcomes and domain capabilities. That means the design must account not only for payloads and endpoints, but also for security, integrity, health, telemetry, AI control, and transition governance.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Contribution.</a:t>
            </a:r>
            <a:br>
              <a:rPr dirty="0"/>
            </a:br>
            <a:r>
              <a:rPr dirty="0"/>
              <a:t>The paper contributes a measurable API architecture framework. It is not just a conceptual model. It ties design intent to evidence. In other words, for every important API concern, such as resource design, role-aware authorization, NoSQL integrity, observability, or AI tool exposure, the framework expects explicit design artifacts, implementation mechanisms, runtime telemetry, and compliance checks. This lets architects move from subjective review to measurable adherence. The contribution is valuable because many API programs have principles, but not a disciplined evidence model. The framework helps answer three questions: what should a good enterprise API look like, how should it be implemented, and how should the organization transition from today’s portfolio to the target state.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Framework design: layered architecture.</a:t>
            </a:r>
            <a:br>
              <a:rPr dirty="0"/>
            </a:br>
            <a:r>
              <a:rPr dirty="0"/>
              <a:t>At the center of the framework is a layered API architecture. Experience APIs optimize for a user journey or channel. Process APIs coordinate multi-step business workflows. Domain APIs expose reusable business capabilities and own transactional boundaries. System APIs encapsulate systems of record and legacy dependencies. Data APIs expose governed data products and projections. Event APIs publish or consume business events. AI Tool APIs expose approved capabilities to AI through MCP tools. Health APIs expose readiness, dependency status, and business capability impact. Agent-to-Agent APIs support governed discovery, delegation, task exchange, and artifact sharing across agents. What makes this layered model different is the explicit cross-layer envelope: trace identifiers, correlation identifiers, business transaction identifiers, actor and subject context, tool call identifiers, agent task identifiers, and data version markers travel with the business transaction.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Framework design: capability contract dimensions.</a:t>
            </a:r>
            <a:br>
              <a:rPr dirty="0"/>
            </a:br>
            <a:r>
              <a:rPr dirty="0"/>
              <a:t>The second part of the framework is the capability contract model. Every API is expected to prove a minimum evidence set. That evidence spans business outcome alignment, domain capability ownership, contract quality, consumer experience fit, resource access patterns, lean surface area, security and authorization, observability, transactional and data integrity, AI and MCP governance, A2A governance, self-health, testing, and release compliance. This gives the architecture review board a consistent lens across very different APIs. Instead of reviewing only endpoint naming or payload examples, reviewers can ask whether the API has a single business purpose, whether it is right-sized for consumers, whether it is traceable across layers, whether integrity states are visible, and whether AI exposure is governed.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Implementation approach: spec-driven API factory.</a:t>
            </a:r>
            <a:br>
              <a:rPr dirty="0"/>
            </a:br>
            <a:r>
              <a:rPr dirty="0"/>
              <a:t>To operationalize the framework, the paper proposes a spec-driven API factory. The delivery loop begins with intent: the target outcome, capability owner, and resource model. It then moves into specification: </a:t>
            </a:r>
            <a:r>
              <a:rPr lang="en-US" dirty="0" err="1"/>
              <a:t>OpenAPI</a:t>
            </a:r>
            <a:r>
              <a:rPr dirty="0"/>
              <a:t> or </a:t>
            </a:r>
            <a:r>
              <a:rPr lang="en-US" dirty="0" err="1"/>
              <a:t>AsyncAPI</a:t>
            </a:r>
            <a:r>
              <a:rPr dirty="0"/>
              <a:t> contracts, security schemes, and policy definitions. Next comes scenario-based mock data and service virtualization. Implementation follows, including orchestration, persistence, and data integrity guardrails. Then testing covers contracts, authorization, failure paths, and resiliency. Finally, observability and compliance evidence are added before release. The important point is that governance is not a document review at the end. It becomes part of the delivery pipeline. Release gates can validate linting, breaking changes, policy-as-code rules, test evidence, and telemetry contracts before an API goes live.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Implementation approach: runtime pattern.</a:t>
            </a:r>
            <a:br>
              <a:rPr dirty="0"/>
            </a:br>
            <a:r>
              <a:rPr dirty="0"/>
              <a:t>At runtime, the framework maps cleanly to a reference architecture. Consumers interact through channels, applications, or AI assistants. Those calls flow through experience or AI access layers into process APIs and domain APIs. Process APIs manage long-running workflows, sagas, and business transaction state. Domain APIs own aggregates and local integrity rules. System and data APIs wrap external systems and read models. Event APIs support asynchronous propagation. Health and observability services expose status and telemetry. Audit, policy, and outbox components provide cross-cutting controls. This reference pattern is especially useful because it turns high-level architecture into implementation responsibilities that teams can build, test, and observe.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Lean resource design.</a:t>
            </a:r>
            <a:br>
              <a:rPr dirty="0"/>
            </a:br>
            <a:r>
              <a:rPr dirty="0"/>
              <a:t>A lean API is deliberately minimal without being underpowered. The goal is to expose only useful business surface area, reduce waste, and preserve reuse. A common anti-pattern is creating many special endpoints for each screen. Instead, the framework recommends generic resource access patterns that support collection, scoped collection, and resource detail retrieval. The paper uses orders by customer, orders by account, and order detail by order ID as an example, but the principle is generic. Lean design also favors summary versus detail payloads, pagination, filtering, stable identifiers, and evolvable contracts. The test for leanness is whether the API delivers consumer value with the minimum necessary surface area while remaining reusable across channels.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Role-aware authorization.</a:t>
            </a:r>
            <a:br>
              <a:rPr dirty="0"/>
            </a:br>
            <a:r>
              <a:rPr dirty="0"/>
              <a:t>Security is treated as a first-class design concern. The framework distinguishes actor and subject, so the same API can support different authority modes. In user self-service, the actor and subject are the same person. In assisted or delegated operation, such as an agent acting on behalf of a customer, the actor and subject differ and may require impersonation or delegation semantics. In operational override, policy may permit actions regardless of end-user permission, but only with stronger controls, reason codes, and audit. System-initiated execution is yet another mode. This means authorization is not just role-based access control on an endpoint. It is a policy decision that evaluates actor, subject, relationship, resource, action, context, and business state.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F3A"/>
        </a:solidFill>
        <a:effectLst/>
      </p:bgPr>
    </p:bg>
    <p:spTree>
      <p:nvGrpSpPr>
        <p:cNvPr id="1" name=""/>
        <p:cNvGrpSpPr/>
        <p:nvPr/>
      </p:nvGrpSpPr>
      <p:grpSpPr>
        <a:xfrm>
          <a:off x="0" y="0"/>
          <a:ext cx="0" cy="0"/>
          <a:chOff x="0" y="0"/>
          <a:chExt cx="0" cy="0"/>
        </a:xfrm>
      </p:grpSpPr>
      <p:sp>
        <p:nvSpPr>
          <p:cNvPr id="3" name="Text 1"/>
          <p:cNvSpPr/>
          <p:nvPr/>
        </p:nvSpPr>
        <p:spPr>
          <a:xfrm>
            <a:off x="502920" y="530352"/>
            <a:ext cx="6400800" cy="621792"/>
          </a:xfrm>
          <a:prstGeom prst="rect">
            <a:avLst/>
          </a:prstGeom>
          <a:noFill/>
          <a:ln/>
        </p:spPr>
        <p:txBody>
          <a:bodyPr wrap="square" lIns="254" tIns="254" rIns="254" bIns="254" rtlCol="0" anchor="ctr">
            <a:normAutofit/>
          </a:bodyPr>
          <a:lstStyle/>
          <a:p>
            <a:pPr marL="0" indent="0">
              <a:buNone/>
            </a:pPr>
            <a:r>
              <a:rPr lang="en-US" sz="3400" b="1" dirty="0">
                <a:solidFill>
                  <a:srgbClr val="FFFFFF"/>
                </a:solidFill>
                <a:latin typeface="Aptos Display" pitchFamily="34" charset="0"/>
                <a:ea typeface="Aptos Display" pitchFamily="34" charset="-122"/>
                <a:cs typeface="Aptos Display" pitchFamily="34" charset="-120"/>
              </a:rPr>
              <a:t>Outcome-Centric API Design</a:t>
            </a:r>
            <a:endParaRPr lang="en-US" sz="3400" dirty="0"/>
          </a:p>
        </p:txBody>
      </p:sp>
      <p:sp>
        <p:nvSpPr>
          <p:cNvPr id="4" name="Text 2"/>
          <p:cNvSpPr/>
          <p:nvPr/>
        </p:nvSpPr>
        <p:spPr>
          <a:xfrm>
            <a:off x="530352" y="1225296"/>
            <a:ext cx="10869168" cy="685800"/>
          </a:xfrm>
          <a:prstGeom prst="rect">
            <a:avLst/>
          </a:prstGeom>
          <a:noFill/>
          <a:ln/>
        </p:spPr>
        <p:txBody>
          <a:bodyPr wrap="square" lIns="254" tIns="254" rIns="254" bIns="254" rtlCol="0" anchor="ctr">
            <a:normAutofit/>
          </a:bodyPr>
          <a:lstStyle/>
          <a:p>
            <a:pPr marL="0" indent="0">
              <a:buNone/>
            </a:pPr>
            <a:r>
              <a:rPr lang="en-US" sz="1800" dirty="0">
                <a:solidFill>
                  <a:srgbClr val="DCEBFF"/>
                </a:solidFill>
              </a:rPr>
              <a:t>A framework for lean, spec-driven, AI-enabled, observable, and integrity-preserving enterprise APIs</a:t>
            </a:r>
            <a:endParaRPr lang="en-US" sz="1800" dirty="0"/>
          </a:p>
        </p:txBody>
      </p:sp>
      <p:sp>
        <p:nvSpPr>
          <p:cNvPr id="5" name="Text 3"/>
          <p:cNvSpPr/>
          <p:nvPr/>
        </p:nvSpPr>
        <p:spPr>
          <a:xfrm>
            <a:off x="548640" y="2075688"/>
            <a:ext cx="4023360" cy="310896"/>
          </a:xfrm>
          <a:prstGeom prst="rect">
            <a:avLst/>
          </a:prstGeom>
          <a:noFill/>
          <a:ln/>
        </p:spPr>
        <p:txBody>
          <a:bodyPr wrap="square" lIns="0" tIns="0" rIns="0" bIns="0" rtlCol="0" anchor="ctr"/>
          <a:lstStyle/>
          <a:p>
            <a:pPr marL="0" indent="0">
              <a:buNone/>
            </a:pPr>
            <a:r>
              <a:rPr lang="en-US" sz="1300" dirty="0">
                <a:solidFill>
                  <a:srgbClr val="A9C8FF"/>
                </a:solidFill>
              </a:rPr>
              <a:t>Conference presentation</a:t>
            </a:r>
            <a:endParaRPr lang="en-US" sz="1300" dirty="0"/>
          </a:p>
        </p:txBody>
      </p:sp>
      <p:sp>
        <p:nvSpPr>
          <p:cNvPr id="6" name="Text 4"/>
          <p:cNvSpPr/>
          <p:nvPr/>
        </p:nvSpPr>
        <p:spPr>
          <a:xfrm>
            <a:off x="548640" y="6108192"/>
            <a:ext cx="5394960" cy="256032"/>
          </a:xfrm>
          <a:prstGeom prst="rect">
            <a:avLst/>
          </a:prstGeom>
          <a:noFill/>
          <a:ln/>
        </p:spPr>
        <p:txBody>
          <a:bodyPr wrap="square" lIns="0" tIns="0" rIns="0" bIns="0" rtlCol="0" anchor="ctr"/>
          <a:lstStyle/>
          <a:p>
            <a:pPr marL="0" indent="0">
              <a:buNone/>
            </a:pPr>
            <a:r>
              <a:rPr lang="en-US" sz="1250" dirty="0" err="1">
                <a:solidFill>
                  <a:srgbClr val="FFFFFF"/>
                </a:solidFill>
              </a:rPr>
              <a:t>Bhagyeshkumar</a:t>
            </a:r>
            <a:r>
              <a:rPr lang="en-US" sz="1250" dirty="0">
                <a:solidFill>
                  <a:srgbClr val="FFFFFF"/>
                </a:solidFill>
              </a:rPr>
              <a:t> Chokhawala | Comcast Cable</a:t>
            </a:r>
            <a:endParaRPr lang="en-US" sz="1250" dirty="0"/>
          </a:p>
        </p:txBody>
      </p:sp>
      <p:sp>
        <p:nvSpPr>
          <p:cNvPr id="7" name="Text 5"/>
          <p:cNvSpPr/>
          <p:nvPr/>
        </p:nvSpPr>
        <p:spPr>
          <a:xfrm>
            <a:off x="6884670" y="2079180"/>
            <a:ext cx="1508760" cy="530352"/>
          </a:xfrm>
          <a:prstGeom prst="rect">
            <a:avLst/>
          </a:prstGeom>
          <a:solidFill>
            <a:srgbClr val="246BFE"/>
          </a:solidFill>
          <a:ln>
            <a:solidFill>
              <a:srgbClr val="FFFFFF">
                <a:alpha val="0"/>
              </a:srgbClr>
            </a:solidFill>
          </a:ln>
        </p:spPr>
        <p:txBody>
          <a:bodyPr wrap="square" lIns="1016" tIns="1016" rIns="1016" bIns="1016" rtlCol="0" anchor="ctr">
            <a:normAutofit/>
          </a:bodyPr>
          <a:lstStyle/>
          <a:p>
            <a:pPr marL="0" indent="0" algn="ctr">
              <a:buNone/>
            </a:pPr>
            <a:r>
              <a:rPr lang="en-US" sz="1200" b="1" dirty="0">
                <a:solidFill>
                  <a:srgbClr val="FFFFFF"/>
                </a:solidFill>
              </a:rPr>
              <a:t>Experience</a:t>
            </a:r>
            <a:endParaRPr lang="en-US" sz="1200" dirty="0"/>
          </a:p>
        </p:txBody>
      </p:sp>
      <p:sp>
        <p:nvSpPr>
          <p:cNvPr id="8" name="Text 6"/>
          <p:cNvSpPr/>
          <p:nvPr/>
        </p:nvSpPr>
        <p:spPr>
          <a:xfrm>
            <a:off x="9182100" y="2083752"/>
            <a:ext cx="1508760" cy="530352"/>
          </a:xfrm>
          <a:prstGeom prst="rect">
            <a:avLst/>
          </a:prstGeom>
          <a:solidFill>
            <a:srgbClr val="7C3AED"/>
          </a:solidFill>
          <a:ln>
            <a:solidFill>
              <a:srgbClr val="FFFFFF">
                <a:alpha val="0"/>
              </a:srgbClr>
            </a:solidFill>
          </a:ln>
        </p:spPr>
        <p:txBody>
          <a:bodyPr wrap="square" lIns="1016" tIns="1016" rIns="1016" bIns="1016" rtlCol="0" anchor="ctr">
            <a:normAutofit/>
          </a:bodyPr>
          <a:lstStyle/>
          <a:p>
            <a:pPr marL="0" indent="0" algn="ctr">
              <a:buNone/>
            </a:pPr>
            <a:r>
              <a:rPr lang="en-US" sz="1200" b="1" dirty="0">
                <a:solidFill>
                  <a:srgbClr val="FFFFFF"/>
                </a:solidFill>
              </a:rPr>
              <a:t>Process</a:t>
            </a:r>
            <a:endParaRPr lang="en-US" sz="1200" dirty="0"/>
          </a:p>
        </p:txBody>
      </p:sp>
      <p:sp>
        <p:nvSpPr>
          <p:cNvPr id="13" name="Text 11"/>
          <p:cNvSpPr/>
          <p:nvPr/>
        </p:nvSpPr>
        <p:spPr>
          <a:xfrm>
            <a:off x="1074420" y="2716911"/>
            <a:ext cx="3886200" cy="384048"/>
          </a:xfrm>
          <a:prstGeom prst="rect">
            <a:avLst/>
          </a:prstGeom>
          <a:noFill/>
          <a:ln/>
        </p:spPr>
        <p:txBody>
          <a:bodyPr wrap="square" lIns="254" tIns="254" rIns="254" bIns="254" rtlCol="0" anchor="ctr">
            <a:normAutofit/>
          </a:bodyPr>
          <a:lstStyle/>
          <a:p>
            <a:pPr marL="0" indent="0">
              <a:buNone/>
            </a:pPr>
            <a:r>
              <a:rPr lang="en-US" sz="1600" b="1" dirty="0">
                <a:solidFill>
                  <a:srgbClr val="FFFFFF"/>
                </a:solidFill>
              </a:rPr>
              <a:t>API layers as capability contracts</a:t>
            </a:r>
            <a:endParaRPr lang="en-US" sz="1600" dirty="0"/>
          </a:p>
        </p:txBody>
      </p:sp>
      <p:sp>
        <p:nvSpPr>
          <p:cNvPr id="14" name="Text 12"/>
          <p:cNvSpPr/>
          <p:nvPr/>
        </p:nvSpPr>
        <p:spPr>
          <a:xfrm>
            <a:off x="1028700" y="3415284"/>
            <a:ext cx="3977640" cy="594360"/>
          </a:xfrm>
          <a:prstGeom prst="rect">
            <a:avLst/>
          </a:prstGeom>
          <a:noFill/>
          <a:ln/>
        </p:spPr>
        <p:txBody>
          <a:bodyPr wrap="square" lIns="254" tIns="254" rIns="254" bIns="254" rtlCol="0" anchor="ctr">
            <a:normAutofit/>
          </a:bodyPr>
          <a:lstStyle/>
          <a:p>
            <a:pPr marL="0" indent="0">
              <a:buNone/>
            </a:pPr>
            <a:r>
              <a:rPr lang="en-US" sz="1280" dirty="0">
                <a:solidFill>
                  <a:srgbClr val="DCEBFF"/>
                </a:solidFill>
              </a:rPr>
              <a:t>Framework design → implementation approach → cap &amp; grow adoption → hypothetical results</a:t>
            </a:r>
            <a:endParaRPr lang="en-US" sz="1280" dirty="0"/>
          </a:p>
        </p:txBody>
      </p:sp>
      <p:sp>
        <p:nvSpPr>
          <p:cNvPr id="15" name="Shape 13"/>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16" name="Text 14"/>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17" name="Text 15"/>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01</a:t>
            </a:r>
            <a:endParaRPr lang="en-US" sz="900" dirty="0"/>
          </a:p>
        </p:txBody>
      </p:sp>
      <p:sp>
        <p:nvSpPr>
          <p:cNvPr id="20" name="Diagram Panel"/>
          <p:cNvSpPr/>
          <p:nvPr/>
        </p:nvSpPr>
        <p:spPr>
          <a:xfrm>
            <a:off x="6096000" y="2540952"/>
            <a:ext cx="5303520" cy="2983230"/>
          </a:xfrm>
          <a:prstGeom prst="roundRect">
            <a:avLst>
              <a:gd name="adj" fmla="val 4000"/>
            </a:avLst>
          </a:prstGeom>
          <a:solidFill>
            <a:srgbClr val="F5F7FB"/>
          </a:solidFill>
          <a:ln w="9525">
            <a:solidFill>
              <a:srgbClr val="E5E7EB"/>
            </a:solidFill>
          </a:ln>
        </p:spPr>
        <p:txBody>
          <a:bodyPr/>
          <a:lstStyle/>
          <a:p>
            <a:endParaRPr lang="en-US"/>
          </a:p>
        </p:txBody>
      </p:sp>
      <p:sp>
        <p:nvSpPr>
          <p:cNvPr id="21" name="Circle Lean"/>
          <p:cNvSpPr/>
          <p:nvPr/>
        </p:nvSpPr>
        <p:spPr>
          <a:xfrm>
            <a:off x="6648450" y="3150857"/>
            <a:ext cx="574548" cy="574548"/>
          </a:xfrm>
          <a:prstGeom prst="ellipse">
            <a:avLst/>
          </a:prstGeom>
          <a:solidFill>
            <a:srgbClr val="F5F7FB"/>
          </a:solidFill>
          <a:ln w="28575">
            <a:solidFill>
              <a:srgbClr val="2563EB"/>
            </a:solidFill>
          </a:ln>
        </p:spPr>
        <p:txBody>
          <a:bodyPr wrap="square" lIns="0" tIns="0" rIns="0" bIns="0" rtlCol="0" anchor="ctr"/>
          <a:lstStyle/>
          <a:p>
            <a:pPr marL="0" indent="0" algn="ctr">
              <a:buNone/>
            </a:pPr>
            <a:r>
              <a:rPr lang="en-US" sz="800" b="1">
                <a:solidFill>
                  <a:srgbClr val="2563EB"/>
                </a:solidFill>
              </a:rPr>
              <a:t>Lean</a:t>
            </a:r>
            <a:endParaRPr lang="en-US" sz="1000"/>
          </a:p>
        </p:txBody>
      </p:sp>
      <p:sp>
        <p:nvSpPr>
          <p:cNvPr id="22" name="Circle Spec-driven"/>
          <p:cNvSpPr/>
          <p:nvPr/>
        </p:nvSpPr>
        <p:spPr>
          <a:xfrm>
            <a:off x="7399782" y="2850324"/>
            <a:ext cx="574548" cy="574548"/>
          </a:xfrm>
          <a:prstGeom prst="ellipse">
            <a:avLst/>
          </a:prstGeom>
          <a:solidFill>
            <a:srgbClr val="F5F7FB"/>
          </a:solidFill>
          <a:ln w="28575">
            <a:solidFill>
              <a:srgbClr val="7C3AED"/>
            </a:solidFill>
          </a:ln>
        </p:spPr>
        <p:txBody>
          <a:bodyPr wrap="square" lIns="0" tIns="0" rIns="0" bIns="0" rtlCol="0" anchor="ctr"/>
          <a:lstStyle/>
          <a:p>
            <a:pPr marL="0" indent="0" algn="ctr">
              <a:buNone/>
            </a:pPr>
            <a:r>
              <a:rPr lang="en-US" sz="800" b="1">
                <a:solidFill>
                  <a:srgbClr val="7C3AED"/>
                </a:solidFill>
              </a:rPr>
              <a:t>Spec-driven</a:t>
            </a:r>
            <a:endParaRPr lang="en-US" sz="1000"/>
          </a:p>
        </p:txBody>
      </p:sp>
      <p:sp>
        <p:nvSpPr>
          <p:cNvPr id="23" name="Circle Observable"/>
          <p:cNvSpPr/>
          <p:nvPr/>
        </p:nvSpPr>
        <p:spPr>
          <a:xfrm>
            <a:off x="8107018" y="3212731"/>
            <a:ext cx="574548" cy="574548"/>
          </a:xfrm>
          <a:prstGeom prst="ellipse">
            <a:avLst/>
          </a:prstGeom>
          <a:solidFill>
            <a:srgbClr val="F5F7FB"/>
          </a:solidFill>
          <a:ln w="28575">
            <a:solidFill>
              <a:srgbClr val="00A88E"/>
            </a:solidFill>
          </a:ln>
        </p:spPr>
        <p:txBody>
          <a:bodyPr wrap="square" lIns="0" tIns="0" rIns="0" bIns="0" rtlCol="0" anchor="ctr"/>
          <a:lstStyle/>
          <a:p>
            <a:pPr marL="0" indent="0" algn="ctr">
              <a:buNone/>
            </a:pPr>
            <a:r>
              <a:rPr lang="en-US" sz="800" b="1" dirty="0">
                <a:solidFill>
                  <a:srgbClr val="00A88E"/>
                </a:solidFill>
              </a:rPr>
              <a:t>Observable</a:t>
            </a:r>
            <a:endParaRPr lang="en-US" sz="1000" dirty="0"/>
          </a:p>
        </p:txBody>
      </p:sp>
      <p:sp>
        <p:nvSpPr>
          <p:cNvPr id="24" name="Circle Secure"/>
          <p:cNvSpPr/>
          <p:nvPr/>
        </p:nvSpPr>
        <p:spPr>
          <a:xfrm>
            <a:off x="8858250" y="2894520"/>
            <a:ext cx="574548" cy="574548"/>
          </a:xfrm>
          <a:prstGeom prst="ellipse">
            <a:avLst/>
          </a:prstGeom>
          <a:solidFill>
            <a:srgbClr val="F5F7FB"/>
          </a:solidFill>
          <a:ln w="28575">
            <a:solidFill>
              <a:srgbClr val="F97316"/>
            </a:solidFill>
          </a:ln>
        </p:spPr>
        <p:txBody>
          <a:bodyPr wrap="square" lIns="0" tIns="0" rIns="0" bIns="0" rtlCol="0" anchor="ctr"/>
          <a:lstStyle/>
          <a:p>
            <a:pPr marL="0" indent="0" algn="ctr">
              <a:buNone/>
            </a:pPr>
            <a:r>
              <a:rPr lang="en-US" sz="800" b="1">
                <a:solidFill>
                  <a:srgbClr val="F97316"/>
                </a:solidFill>
              </a:rPr>
              <a:t>Secure</a:t>
            </a:r>
            <a:endParaRPr lang="en-US" sz="1000"/>
          </a:p>
        </p:txBody>
      </p:sp>
      <p:sp>
        <p:nvSpPr>
          <p:cNvPr id="25" name="Circle AI-enabled"/>
          <p:cNvSpPr/>
          <p:nvPr/>
        </p:nvSpPr>
        <p:spPr>
          <a:xfrm>
            <a:off x="9565386" y="3234829"/>
            <a:ext cx="574548" cy="574548"/>
          </a:xfrm>
          <a:prstGeom prst="ellipse">
            <a:avLst/>
          </a:prstGeom>
          <a:solidFill>
            <a:srgbClr val="F5F7FB"/>
          </a:solidFill>
          <a:ln w="28575">
            <a:solidFill>
              <a:srgbClr val="E11D48"/>
            </a:solidFill>
          </a:ln>
        </p:spPr>
        <p:txBody>
          <a:bodyPr wrap="square" lIns="0" tIns="0" rIns="0" bIns="0" rtlCol="0" anchor="ctr"/>
          <a:lstStyle/>
          <a:p>
            <a:pPr marL="0" indent="0" algn="ctr">
              <a:buNone/>
            </a:pPr>
            <a:r>
              <a:rPr lang="en-US" sz="800" b="1">
                <a:solidFill>
                  <a:srgbClr val="E11D48"/>
                </a:solidFill>
              </a:rPr>
              <a:t>AI-enabled</a:t>
            </a:r>
            <a:endParaRPr lang="en-US" sz="1000"/>
          </a:p>
        </p:txBody>
      </p:sp>
      <p:sp>
        <p:nvSpPr>
          <p:cNvPr id="26" name="Circle Integrity"/>
          <p:cNvSpPr/>
          <p:nvPr/>
        </p:nvSpPr>
        <p:spPr>
          <a:xfrm>
            <a:off x="10272522" y="2894520"/>
            <a:ext cx="574548" cy="574548"/>
          </a:xfrm>
          <a:prstGeom prst="ellipse">
            <a:avLst/>
          </a:prstGeom>
          <a:solidFill>
            <a:srgbClr val="F5F7FB"/>
          </a:solidFill>
          <a:ln w="28575">
            <a:solidFill>
              <a:srgbClr val="0EA5E9"/>
            </a:solidFill>
          </a:ln>
        </p:spPr>
        <p:txBody>
          <a:bodyPr wrap="square" lIns="0" tIns="0" rIns="0" bIns="0" rtlCol="0" anchor="ctr"/>
          <a:lstStyle/>
          <a:p>
            <a:pPr marL="0" indent="0" algn="ctr">
              <a:buNone/>
            </a:pPr>
            <a:r>
              <a:rPr lang="en-US" sz="800" b="1">
                <a:solidFill>
                  <a:srgbClr val="0EA5E9"/>
                </a:solidFill>
              </a:rPr>
              <a:t>Integrity</a:t>
            </a:r>
            <a:endParaRPr lang="en-US" sz="1000"/>
          </a:p>
        </p:txBody>
      </p:sp>
      <p:sp>
        <p:nvSpPr>
          <p:cNvPr id="27" name="Enterprise API framework box"/>
          <p:cNvSpPr/>
          <p:nvPr/>
        </p:nvSpPr>
        <p:spPr>
          <a:xfrm>
            <a:off x="6626352" y="4176204"/>
            <a:ext cx="4233977" cy="1000000"/>
          </a:xfrm>
          <a:prstGeom prst="roundRect">
            <a:avLst>
              <a:gd name="adj" fmla="val 6000"/>
            </a:avLst>
          </a:prstGeom>
          <a:solidFill>
            <a:srgbClr val="FFFFFF"/>
          </a:solidFill>
          <a:ln w="9525">
            <a:solidFill>
              <a:srgbClr val="E5E7EB"/>
            </a:solidFill>
          </a:ln>
        </p:spPr>
        <p:txBody>
          <a:bodyPr wrap="square" lIns="109728" tIns="73152" rIns="109728" bIns="73152" rtlCol="0" anchor="t">
            <a:normAutofit fontScale="92500" lnSpcReduction="10000"/>
          </a:bodyPr>
          <a:lstStyle/>
          <a:p>
            <a:pPr marL="0" indent="0">
              <a:buNone/>
            </a:pPr>
            <a:r>
              <a:rPr lang="en-US" sz="1400" b="1" dirty="0">
                <a:solidFill>
                  <a:srgbClr val="0B1F3A"/>
                </a:solidFill>
              </a:rPr>
              <a:t>Enterprise API framework</a:t>
            </a:r>
          </a:p>
          <a:p>
            <a:pPr marL="171450" indent="-171450">
              <a:buChar char="•"/>
            </a:pPr>
            <a:r>
              <a:rPr lang="en-US" sz="1000" dirty="0">
                <a:solidFill>
                  <a:srgbClr val="4B5563"/>
                </a:solidFill>
              </a:rPr>
              <a:t>Business outcomes</a:t>
            </a:r>
          </a:p>
          <a:p>
            <a:pPr marL="171450" indent="-171450">
              <a:buChar char="•"/>
            </a:pPr>
            <a:r>
              <a:rPr lang="en-US" sz="1000" dirty="0">
                <a:solidFill>
                  <a:srgbClr val="4B5563"/>
                </a:solidFill>
              </a:rPr>
              <a:t>Capability contracts</a:t>
            </a:r>
          </a:p>
          <a:p>
            <a:pPr marL="171450" indent="-171450">
              <a:buChar char="•"/>
            </a:pPr>
            <a:r>
              <a:rPr lang="en-US" sz="1000" dirty="0">
                <a:solidFill>
                  <a:srgbClr val="4B5563"/>
                </a:solidFill>
              </a:rPr>
              <a:t>MCP + A2A</a:t>
            </a:r>
          </a:p>
          <a:p>
            <a:pPr marL="171450" indent="-171450">
              <a:buChar char="•"/>
            </a:pPr>
            <a:r>
              <a:rPr lang="en-US" sz="1000" dirty="0">
                <a:solidFill>
                  <a:srgbClr val="4B5563"/>
                </a:solidFill>
              </a:rPr>
              <a:t>NoSQL integrity</a:t>
            </a:r>
          </a:p>
          <a:p>
            <a:pPr marL="171450" indent="-171450">
              <a:buChar char="•"/>
            </a:pPr>
            <a:r>
              <a:rPr lang="en-US" sz="1000" dirty="0">
                <a:solidFill>
                  <a:srgbClr val="4B5563"/>
                </a:solidFill>
              </a:rPr>
              <a:t>Health + observability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IMPLEMENTATION APPROACH</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Transactional and NoSQL data integrity across API layers</a:t>
            </a:r>
            <a:endParaRPr lang="en-US" sz="2700" dirty="0"/>
          </a:p>
        </p:txBody>
      </p:sp>
      <p:sp>
        <p:nvSpPr>
          <p:cNvPr id="4" name="Text 2"/>
          <p:cNvSpPr/>
          <p:nvPr/>
        </p:nvSpPr>
        <p:spPr>
          <a:xfrm>
            <a:off x="512065" y="1170432"/>
            <a:ext cx="4105880" cy="320040"/>
          </a:xfrm>
          <a:prstGeom prst="rect">
            <a:avLst/>
          </a:prstGeom>
          <a:noFill/>
          <a:ln/>
        </p:spPr>
        <p:txBody>
          <a:bodyPr wrap="square" lIns="254" tIns="254" rIns="254" bIns="254" rtlCol="0" anchor="ctr">
            <a:normAutofit fontScale="85000" lnSpcReduction="10000"/>
          </a:bodyPr>
          <a:lstStyle/>
          <a:p>
            <a:pPr marL="0" indent="0">
              <a:buNone/>
            </a:pPr>
            <a:r>
              <a:rPr lang="en-US" sz="1350" dirty="0">
                <a:solidFill>
                  <a:srgbClr val="4B5563"/>
                </a:solidFill>
              </a:rPr>
              <a:t>NoSQL flexibility shifts integrity from hidden database assumptions to explicit API-layer ownership and reconciliation.</a:t>
            </a:r>
            <a:endParaRPr lang="en-US" sz="1350" dirty="0"/>
          </a:p>
        </p:txBody>
      </p:sp>
      <p:sp>
        <p:nvSpPr>
          <p:cNvPr id="5" name="Text 3"/>
          <p:cNvSpPr/>
          <p:nvPr/>
        </p:nvSpPr>
        <p:spPr>
          <a:xfrm>
            <a:off x="502920" y="1600200"/>
            <a:ext cx="2298540" cy="320040"/>
          </a:xfrm>
          <a:prstGeom prst="rect">
            <a:avLst/>
          </a:prstGeom>
          <a:noFill/>
          <a:ln/>
        </p:spPr>
        <p:txBody>
          <a:bodyPr wrap="square" lIns="254" tIns="254" rIns="254" bIns="254" rtlCol="0" anchor="ctr">
            <a:normAutofit/>
          </a:bodyPr>
          <a:lstStyle/>
          <a:p>
            <a:pPr marL="0" indent="0">
              <a:buNone/>
            </a:pPr>
            <a:r>
              <a:rPr lang="en-US" sz="1300" b="1" dirty="0">
                <a:solidFill>
                  <a:srgbClr val="7C3AED"/>
                </a:solidFill>
              </a:rPr>
              <a:t>Process API</a:t>
            </a:r>
            <a:endParaRPr lang="en-US" sz="1300" dirty="0"/>
          </a:p>
        </p:txBody>
      </p:sp>
      <p:sp>
        <p:nvSpPr>
          <p:cNvPr id="6" name="Text 4"/>
          <p:cNvSpPr/>
          <p:nvPr/>
        </p:nvSpPr>
        <p:spPr>
          <a:xfrm>
            <a:off x="502920" y="1984248"/>
            <a:ext cx="2298540" cy="621792"/>
          </a:xfrm>
          <a:prstGeom prst="rect">
            <a:avLst/>
          </a:prstGeom>
          <a:noFill/>
          <a:ln/>
        </p:spPr>
        <p:txBody>
          <a:bodyPr wrap="square" lIns="381" tIns="381" rIns="381" bIns="381" rtlCol="0" anchor="ctr">
            <a:normAutofit/>
          </a:bodyPr>
          <a:lstStyle/>
          <a:p>
            <a:pPr marL="0" indent="0">
              <a:buNone/>
            </a:pPr>
            <a:r>
              <a:rPr lang="en-US" sz="1120" dirty="0">
                <a:solidFill>
                  <a:srgbClr val="374151"/>
                </a:solidFill>
              </a:rPr>
              <a:t>durable state</a:t>
            </a:r>
            <a:endParaRPr lang="en-US" sz="1120" dirty="0"/>
          </a:p>
          <a:p>
            <a:pPr marL="0" indent="0">
              <a:buNone/>
            </a:pPr>
            <a:r>
              <a:rPr lang="en-US" sz="1120" dirty="0">
                <a:solidFill>
                  <a:srgbClr val="374151"/>
                </a:solidFill>
              </a:rPr>
              <a:t>saga step status</a:t>
            </a:r>
            <a:endParaRPr lang="en-US" sz="1120" dirty="0"/>
          </a:p>
          <a:p>
            <a:pPr marL="0" indent="0">
              <a:buNone/>
            </a:pPr>
            <a:r>
              <a:rPr lang="en-US" sz="1120" dirty="0">
                <a:solidFill>
                  <a:srgbClr val="374151"/>
                </a:solidFill>
              </a:rPr>
              <a:t>idempotency key</a:t>
            </a:r>
            <a:endParaRPr lang="en-US" sz="1120" dirty="0"/>
          </a:p>
        </p:txBody>
      </p:sp>
      <p:sp>
        <p:nvSpPr>
          <p:cNvPr id="7" name="Text 5"/>
          <p:cNvSpPr/>
          <p:nvPr/>
        </p:nvSpPr>
        <p:spPr>
          <a:xfrm>
            <a:off x="3001460" y="1600200"/>
            <a:ext cx="2298540" cy="320040"/>
          </a:xfrm>
          <a:prstGeom prst="rect">
            <a:avLst/>
          </a:prstGeom>
          <a:noFill/>
          <a:ln/>
        </p:spPr>
        <p:txBody>
          <a:bodyPr wrap="square" lIns="254" tIns="254" rIns="254" bIns="254" rtlCol="0" anchor="ctr">
            <a:normAutofit/>
          </a:bodyPr>
          <a:lstStyle/>
          <a:p>
            <a:pPr marL="0" indent="0">
              <a:buNone/>
            </a:pPr>
            <a:r>
              <a:rPr lang="en-US" sz="1300" b="1" dirty="0">
                <a:solidFill>
                  <a:srgbClr val="00A88E"/>
                </a:solidFill>
              </a:rPr>
              <a:t>Domain API</a:t>
            </a:r>
            <a:endParaRPr lang="en-US" sz="1300" dirty="0"/>
          </a:p>
        </p:txBody>
      </p:sp>
      <p:sp>
        <p:nvSpPr>
          <p:cNvPr id="8" name="Text 6"/>
          <p:cNvSpPr/>
          <p:nvPr/>
        </p:nvSpPr>
        <p:spPr>
          <a:xfrm>
            <a:off x="3001460" y="1984248"/>
            <a:ext cx="2298540" cy="621792"/>
          </a:xfrm>
          <a:prstGeom prst="rect">
            <a:avLst/>
          </a:prstGeom>
          <a:noFill/>
          <a:ln/>
        </p:spPr>
        <p:txBody>
          <a:bodyPr wrap="square" lIns="381" tIns="381" rIns="381" bIns="381" rtlCol="0" anchor="ctr">
            <a:normAutofit/>
          </a:bodyPr>
          <a:lstStyle/>
          <a:p>
            <a:pPr marL="0" indent="0">
              <a:buNone/>
            </a:pPr>
            <a:r>
              <a:rPr lang="en-US" sz="1120" dirty="0">
                <a:solidFill>
                  <a:srgbClr val="374151"/>
                </a:solidFill>
              </a:rPr>
              <a:t>aggregate owner</a:t>
            </a:r>
            <a:endParaRPr lang="en-US" sz="1120" dirty="0"/>
          </a:p>
          <a:p>
            <a:pPr marL="0" indent="0">
              <a:buNone/>
            </a:pPr>
            <a:r>
              <a:rPr lang="en-US" sz="1120" dirty="0">
                <a:solidFill>
                  <a:srgbClr val="374151"/>
                </a:solidFill>
              </a:rPr>
              <a:t>single writer</a:t>
            </a:r>
            <a:endParaRPr lang="en-US" sz="1120" dirty="0"/>
          </a:p>
          <a:p>
            <a:pPr marL="0" indent="0">
              <a:buNone/>
            </a:pPr>
            <a:r>
              <a:rPr lang="en-US" sz="1120" dirty="0">
                <a:solidFill>
                  <a:srgbClr val="374151"/>
                </a:solidFill>
              </a:rPr>
              <a:t>version/ETag</a:t>
            </a:r>
            <a:endParaRPr lang="en-US" sz="1120" dirty="0"/>
          </a:p>
        </p:txBody>
      </p:sp>
      <p:sp>
        <p:nvSpPr>
          <p:cNvPr id="9" name="Text 7"/>
          <p:cNvSpPr/>
          <p:nvPr/>
        </p:nvSpPr>
        <p:spPr>
          <a:xfrm>
            <a:off x="502920" y="2850000"/>
            <a:ext cx="2298540" cy="320040"/>
          </a:xfrm>
          <a:prstGeom prst="rect">
            <a:avLst/>
          </a:prstGeom>
          <a:noFill/>
          <a:ln/>
        </p:spPr>
        <p:txBody>
          <a:bodyPr wrap="square" lIns="254" tIns="254" rIns="254" bIns="254" rtlCol="0" anchor="ctr">
            <a:normAutofit/>
          </a:bodyPr>
          <a:lstStyle/>
          <a:p>
            <a:pPr marL="0" indent="0">
              <a:buNone/>
            </a:pPr>
            <a:r>
              <a:rPr lang="en-US" sz="1300" b="1" dirty="0">
                <a:solidFill>
                  <a:srgbClr val="40B66B"/>
                </a:solidFill>
              </a:rPr>
              <a:t>System API</a:t>
            </a:r>
            <a:endParaRPr lang="en-US" sz="1300" dirty="0"/>
          </a:p>
        </p:txBody>
      </p:sp>
      <p:sp>
        <p:nvSpPr>
          <p:cNvPr id="10" name="Text 8"/>
          <p:cNvSpPr/>
          <p:nvPr/>
        </p:nvSpPr>
        <p:spPr>
          <a:xfrm>
            <a:off x="502920" y="3234048"/>
            <a:ext cx="2298540" cy="621792"/>
          </a:xfrm>
          <a:prstGeom prst="rect">
            <a:avLst/>
          </a:prstGeom>
          <a:noFill/>
          <a:ln/>
        </p:spPr>
        <p:txBody>
          <a:bodyPr wrap="square" lIns="381" tIns="381" rIns="381" bIns="381" rtlCol="0" anchor="ctr">
            <a:normAutofit/>
          </a:bodyPr>
          <a:lstStyle/>
          <a:p>
            <a:pPr marL="0" indent="0">
              <a:buNone/>
            </a:pPr>
            <a:r>
              <a:rPr lang="en-US" sz="1120" dirty="0">
                <a:solidFill>
                  <a:srgbClr val="374151"/>
                </a:solidFill>
              </a:rPr>
              <a:t>legacy consistency</a:t>
            </a:r>
            <a:endParaRPr lang="en-US" sz="1120" dirty="0"/>
          </a:p>
          <a:p>
            <a:pPr marL="0" indent="0">
              <a:buNone/>
            </a:pPr>
            <a:r>
              <a:rPr lang="en-US" sz="1120" dirty="0">
                <a:solidFill>
                  <a:srgbClr val="374151"/>
                </a:solidFill>
              </a:rPr>
              <a:t>retry contracts</a:t>
            </a:r>
            <a:endParaRPr lang="en-US" sz="1120" dirty="0"/>
          </a:p>
          <a:p>
            <a:pPr marL="0" indent="0">
              <a:buNone/>
            </a:pPr>
            <a:r>
              <a:rPr lang="en-US" sz="1120" dirty="0">
                <a:solidFill>
                  <a:srgbClr val="374151"/>
                </a:solidFill>
              </a:rPr>
              <a:t>fallback behavior</a:t>
            </a:r>
            <a:endParaRPr lang="en-US" sz="1120" dirty="0"/>
          </a:p>
        </p:txBody>
      </p:sp>
      <p:sp>
        <p:nvSpPr>
          <p:cNvPr id="11" name="Text 9"/>
          <p:cNvSpPr/>
          <p:nvPr/>
        </p:nvSpPr>
        <p:spPr>
          <a:xfrm>
            <a:off x="3001460" y="2850000"/>
            <a:ext cx="2298540" cy="320040"/>
          </a:xfrm>
          <a:prstGeom prst="rect">
            <a:avLst/>
          </a:prstGeom>
          <a:noFill/>
          <a:ln/>
        </p:spPr>
        <p:txBody>
          <a:bodyPr wrap="square" lIns="254" tIns="254" rIns="254" bIns="254" rtlCol="0" anchor="ctr">
            <a:normAutofit/>
          </a:bodyPr>
          <a:lstStyle/>
          <a:p>
            <a:pPr marL="0" indent="0">
              <a:buNone/>
            </a:pPr>
            <a:r>
              <a:rPr lang="en-US" sz="1300" b="1" dirty="0">
                <a:solidFill>
                  <a:srgbClr val="FFB000"/>
                </a:solidFill>
              </a:rPr>
              <a:t>Data API</a:t>
            </a:r>
            <a:endParaRPr lang="en-US" sz="1300" dirty="0"/>
          </a:p>
        </p:txBody>
      </p:sp>
      <p:sp>
        <p:nvSpPr>
          <p:cNvPr id="12" name="Text 10"/>
          <p:cNvSpPr/>
          <p:nvPr/>
        </p:nvSpPr>
        <p:spPr>
          <a:xfrm>
            <a:off x="3001460" y="3234048"/>
            <a:ext cx="2298540" cy="621792"/>
          </a:xfrm>
          <a:prstGeom prst="rect">
            <a:avLst/>
          </a:prstGeom>
          <a:noFill/>
          <a:ln/>
        </p:spPr>
        <p:txBody>
          <a:bodyPr wrap="square" lIns="381" tIns="381" rIns="381" bIns="381" rtlCol="0" anchor="ctr">
            <a:normAutofit/>
          </a:bodyPr>
          <a:lstStyle/>
          <a:p>
            <a:pPr marL="0" indent="0">
              <a:buNone/>
            </a:pPr>
            <a:r>
              <a:rPr lang="en-US" sz="1120" dirty="0">
                <a:solidFill>
                  <a:srgbClr val="374151"/>
                </a:solidFill>
              </a:rPr>
              <a:t>projection freshness</a:t>
            </a:r>
            <a:endParaRPr lang="en-US" sz="1120" dirty="0"/>
          </a:p>
          <a:p>
            <a:pPr marL="0" indent="0">
              <a:buNone/>
            </a:pPr>
            <a:r>
              <a:rPr lang="en-US" sz="1120" dirty="0">
                <a:solidFill>
                  <a:srgbClr val="374151"/>
                </a:solidFill>
              </a:rPr>
              <a:t>source version</a:t>
            </a:r>
            <a:endParaRPr lang="en-US" sz="1120" dirty="0"/>
          </a:p>
          <a:p>
            <a:pPr marL="0" indent="0">
              <a:buNone/>
            </a:pPr>
            <a:r>
              <a:rPr lang="en-US" sz="1120" dirty="0">
                <a:solidFill>
                  <a:srgbClr val="374151"/>
                </a:solidFill>
              </a:rPr>
              <a:t>lineage</a:t>
            </a:r>
            <a:endParaRPr lang="en-US" sz="1120" dirty="0"/>
          </a:p>
        </p:txBody>
      </p:sp>
      <p:sp>
        <p:nvSpPr>
          <p:cNvPr id="13" name="Text 11"/>
          <p:cNvSpPr/>
          <p:nvPr/>
        </p:nvSpPr>
        <p:spPr>
          <a:xfrm>
            <a:off x="502920" y="4100000"/>
            <a:ext cx="2298540" cy="320040"/>
          </a:xfrm>
          <a:prstGeom prst="rect">
            <a:avLst/>
          </a:prstGeom>
          <a:noFill/>
          <a:ln/>
        </p:spPr>
        <p:txBody>
          <a:bodyPr wrap="square" lIns="254" tIns="254" rIns="254" bIns="254" rtlCol="0" anchor="ctr">
            <a:normAutofit/>
          </a:bodyPr>
          <a:lstStyle/>
          <a:p>
            <a:pPr marL="0" indent="0">
              <a:buNone/>
            </a:pPr>
            <a:r>
              <a:rPr lang="en-US" sz="1300" b="1" dirty="0">
                <a:solidFill>
                  <a:srgbClr val="F97316"/>
                </a:solidFill>
              </a:rPr>
              <a:t>Event API</a:t>
            </a:r>
            <a:endParaRPr lang="en-US" sz="1300" dirty="0"/>
          </a:p>
        </p:txBody>
      </p:sp>
      <p:sp>
        <p:nvSpPr>
          <p:cNvPr id="14" name="Text 12"/>
          <p:cNvSpPr/>
          <p:nvPr/>
        </p:nvSpPr>
        <p:spPr>
          <a:xfrm>
            <a:off x="502920" y="4484048"/>
            <a:ext cx="2298540" cy="621792"/>
          </a:xfrm>
          <a:prstGeom prst="rect">
            <a:avLst/>
          </a:prstGeom>
          <a:noFill/>
          <a:ln/>
        </p:spPr>
        <p:txBody>
          <a:bodyPr wrap="square" lIns="381" tIns="381" rIns="381" bIns="381" rtlCol="0" anchor="ctr">
            <a:normAutofit/>
          </a:bodyPr>
          <a:lstStyle/>
          <a:p>
            <a:pPr marL="0" indent="0">
              <a:buNone/>
            </a:pPr>
            <a:r>
              <a:rPr lang="en-US" sz="1120" dirty="0">
                <a:solidFill>
                  <a:srgbClr val="374151"/>
                </a:solidFill>
              </a:rPr>
              <a:t>outbox/inbox</a:t>
            </a:r>
            <a:endParaRPr lang="en-US" sz="1120" dirty="0"/>
          </a:p>
          <a:p>
            <a:pPr marL="0" indent="0">
              <a:buNone/>
            </a:pPr>
            <a:r>
              <a:rPr lang="en-US" sz="1120" dirty="0">
                <a:solidFill>
                  <a:srgbClr val="374151"/>
                </a:solidFill>
              </a:rPr>
              <a:t>deduplication</a:t>
            </a:r>
            <a:endParaRPr lang="en-US" sz="1120" dirty="0"/>
          </a:p>
          <a:p>
            <a:pPr marL="0" indent="0">
              <a:buNone/>
            </a:pPr>
            <a:r>
              <a:rPr lang="en-US" sz="1120" dirty="0">
                <a:solidFill>
                  <a:srgbClr val="374151"/>
                </a:solidFill>
              </a:rPr>
              <a:t>sequence/ordering</a:t>
            </a:r>
            <a:endParaRPr lang="en-US" sz="1120" dirty="0"/>
          </a:p>
        </p:txBody>
      </p:sp>
      <p:sp>
        <p:nvSpPr>
          <p:cNvPr id="15" name="Text 13"/>
          <p:cNvSpPr/>
          <p:nvPr/>
        </p:nvSpPr>
        <p:spPr>
          <a:xfrm>
            <a:off x="3001460" y="4100000"/>
            <a:ext cx="2298540" cy="320040"/>
          </a:xfrm>
          <a:prstGeom prst="rect">
            <a:avLst/>
          </a:prstGeom>
          <a:noFill/>
          <a:ln/>
        </p:spPr>
        <p:txBody>
          <a:bodyPr wrap="square" lIns="254" tIns="254" rIns="254" bIns="254" rtlCol="0" anchor="ctr">
            <a:normAutofit/>
          </a:bodyPr>
          <a:lstStyle/>
          <a:p>
            <a:pPr marL="0" indent="0">
              <a:buNone/>
            </a:pPr>
            <a:r>
              <a:rPr lang="en-US" sz="1300" b="1" dirty="0">
                <a:solidFill>
                  <a:srgbClr val="E11D48"/>
                </a:solidFill>
              </a:rPr>
              <a:t>Health API</a:t>
            </a:r>
            <a:endParaRPr lang="en-US" sz="1300" dirty="0"/>
          </a:p>
        </p:txBody>
      </p:sp>
      <p:sp>
        <p:nvSpPr>
          <p:cNvPr id="16" name="Text 14"/>
          <p:cNvSpPr/>
          <p:nvPr/>
        </p:nvSpPr>
        <p:spPr>
          <a:xfrm>
            <a:off x="3001460" y="4484048"/>
            <a:ext cx="2298540" cy="621792"/>
          </a:xfrm>
          <a:prstGeom prst="rect">
            <a:avLst/>
          </a:prstGeom>
          <a:noFill/>
          <a:ln/>
        </p:spPr>
        <p:txBody>
          <a:bodyPr wrap="square" lIns="381" tIns="381" rIns="381" bIns="381" rtlCol="0" anchor="ctr">
            <a:normAutofit/>
          </a:bodyPr>
          <a:lstStyle/>
          <a:p>
            <a:pPr marL="0" indent="0">
              <a:buNone/>
            </a:pPr>
            <a:r>
              <a:rPr lang="en-US" sz="1120" dirty="0">
                <a:solidFill>
                  <a:srgbClr val="374151"/>
                </a:solidFill>
              </a:rPr>
              <a:t>integrity status</a:t>
            </a:r>
            <a:endParaRPr lang="en-US" sz="1120" dirty="0"/>
          </a:p>
          <a:p>
            <a:pPr marL="0" indent="0">
              <a:buNone/>
            </a:pPr>
            <a:r>
              <a:rPr lang="en-US" sz="1120" dirty="0">
                <a:solidFill>
                  <a:srgbClr val="374151"/>
                </a:solidFill>
              </a:rPr>
              <a:t>lag + fallout</a:t>
            </a:r>
            <a:endParaRPr lang="en-US" sz="1120" dirty="0"/>
          </a:p>
          <a:p>
            <a:pPr marL="0" indent="0">
              <a:buNone/>
            </a:pPr>
            <a:r>
              <a:rPr lang="en-US" sz="1120" dirty="0">
                <a:solidFill>
                  <a:srgbClr val="374151"/>
                </a:solidFill>
              </a:rPr>
              <a:t>impact advice</a:t>
            </a:r>
            <a:endParaRPr lang="en-US" sz="1120" dirty="0"/>
          </a:p>
        </p:txBody>
      </p:sp>
      <p:sp>
        <p:nvSpPr>
          <p:cNvPr id="17" name="Text 15"/>
          <p:cNvSpPr/>
          <p:nvPr/>
        </p:nvSpPr>
        <p:spPr>
          <a:xfrm>
            <a:off x="800100" y="5884163"/>
            <a:ext cx="10652760" cy="530352"/>
          </a:xfrm>
          <a:prstGeom prst="rect">
            <a:avLst/>
          </a:prstGeom>
          <a:solidFill>
            <a:srgbClr val="F4F7FB"/>
          </a:solidFill>
          <a:ln>
            <a:solidFill>
              <a:srgbClr val="F4F7FB"/>
            </a:solidFill>
          </a:ln>
        </p:spPr>
        <p:txBody>
          <a:bodyPr wrap="square" lIns="508" tIns="508" rIns="508" bIns="508" rtlCol="0" anchor="ctr">
            <a:normAutofit/>
          </a:bodyPr>
          <a:lstStyle/>
          <a:p>
            <a:pPr marL="0" indent="0" algn="ctr">
              <a:buNone/>
            </a:pPr>
            <a:r>
              <a:rPr lang="en-US" sz="1480" b="1" dirty="0">
                <a:solidFill>
                  <a:srgbClr val="0B1F3A"/>
                </a:solidFill>
              </a:rPr>
              <a:t>Example pattern: `GET /{transactionRequests}/{requestId}/integrity` exposes entity versions, projection lag, event delivery status, reconciliation state, and manual-action flags.</a:t>
            </a:r>
            <a:endParaRPr lang="en-US" sz="1480" dirty="0"/>
          </a:p>
        </p:txBody>
      </p:sp>
      <p:sp>
        <p:nvSpPr>
          <p:cNvPr id="18" name="Shape 16"/>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19" name="Text 17"/>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20" name="Text 18"/>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10</a:t>
            </a:r>
            <a:endParaRPr lang="en-US" sz="900" dirty="0"/>
          </a:p>
        </p:txBody>
      </p:sp>
      <p:pic>
        <p:nvPicPr>
          <p:cNvPr id="23" name="Picture 22" descr="NoSQL integrity framework overview">
            <a:extLst>
              <a:ext uri="{FF2B5EF4-FFF2-40B4-BE49-F238E27FC236}">
                <a16:creationId xmlns:a16="http://schemas.microsoft.com/office/drawing/2014/main" id="{9095DFE2-F540-5F73-9E0B-AAA3F3A42F0A}"/>
              </a:ext>
            </a:extLst>
          </p:cNvPr>
          <p:cNvPicPr>
            <a:picLocks noChangeAspect="1"/>
          </p:cNvPicPr>
          <p:nvPr/>
        </p:nvPicPr>
        <p:blipFill>
          <a:blip r:embed="rId3"/>
          <a:stretch>
            <a:fillRect/>
          </a:stretch>
        </p:blipFill>
        <p:spPr>
          <a:xfrm>
            <a:off x="4617944" y="1018369"/>
            <a:ext cx="7314751" cy="4876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IMPLEMENTATION APPROACH</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AI-enabled APIs: MCP for tools, A2A for agent collaboration</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AI should interact through governed interfaces, not by bypassing API policy and transaction controls.</a:t>
            </a:r>
            <a:endParaRPr lang="en-US" sz="1350" dirty="0"/>
          </a:p>
        </p:txBody>
      </p:sp>
      <p:sp>
        <p:nvSpPr>
          <p:cNvPr id="5" name="Text 3"/>
          <p:cNvSpPr/>
          <p:nvPr/>
        </p:nvSpPr>
        <p:spPr>
          <a:xfrm>
            <a:off x="777240" y="1719072"/>
            <a:ext cx="2286000" cy="713232"/>
          </a:xfrm>
          <a:prstGeom prst="rect">
            <a:avLst/>
          </a:prstGeom>
          <a:solidFill>
            <a:srgbClr val="EAF1FF"/>
          </a:solidFill>
          <a:ln>
            <a:solidFill>
              <a:srgbClr val="FFFFFF">
                <a:alpha val="0"/>
              </a:srgbClr>
            </a:solidFill>
          </a:ln>
        </p:spPr>
        <p:txBody>
          <a:bodyPr wrap="square" lIns="1016" tIns="1016" rIns="1016" bIns="1016" rtlCol="0" anchor="ctr">
            <a:normAutofit/>
          </a:bodyPr>
          <a:lstStyle/>
          <a:p>
            <a:pPr marL="0" indent="0" algn="ctr">
              <a:buNone/>
            </a:pPr>
            <a:r>
              <a:rPr lang="en-US" sz="1250" b="1" dirty="0">
                <a:solidFill>
                  <a:srgbClr val="0B1F3A"/>
                </a:solidFill>
              </a:rPr>
              <a:t>AI Assistant</a:t>
            </a:r>
            <a:endParaRPr lang="en-US" sz="1250" dirty="0"/>
          </a:p>
          <a:p>
            <a:pPr marL="0" indent="0" algn="ctr">
              <a:buNone/>
            </a:pPr>
            <a:r>
              <a:rPr lang="en-US" sz="1250" b="1" dirty="0">
                <a:solidFill>
                  <a:srgbClr val="0B1F3A"/>
                </a:solidFill>
              </a:rPr>
              <a:t>user-facing reasoning</a:t>
            </a:r>
            <a:endParaRPr lang="en-US" sz="1250" dirty="0"/>
          </a:p>
        </p:txBody>
      </p:sp>
      <p:sp>
        <p:nvSpPr>
          <p:cNvPr id="6" name="Text 4"/>
          <p:cNvSpPr/>
          <p:nvPr/>
        </p:nvSpPr>
        <p:spPr>
          <a:xfrm>
            <a:off x="3429000" y="1719072"/>
            <a:ext cx="2423160" cy="713232"/>
          </a:xfrm>
          <a:prstGeom prst="rect">
            <a:avLst/>
          </a:prstGeom>
          <a:solidFill>
            <a:srgbClr val="E9FAF6"/>
          </a:solidFill>
          <a:ln>
            <a:solidFill>
              <a:srgbClr val="FFFFFF">
                <a:alpha val="0"/>
              </a:srgbClr>
            </a:solidFill>
          </a:ln>
        </p:spPr>
        <p:txBody>
          <a:bodyPr wrap="square" lIns="1016" tIns="1016" rIns="1016" bIns="1016" rtlCol="0" anchor="ctr">
            <a:normAutofit/>
          </a:bodyPr>
          <a:lstStyle/>
          <a:p>
            <a:pPr marL="0" indent="0" algn="ctr">
              <a:buNone/>
            </a:pPr>
            <a:r>
              <a:rPr lang="en-US" sz="1250" b="1" dirty="0">
                <a:solidFill>
                  <a:srgbClr val="0B1F3A"/>
                </a:solidFill>
              </a:rPr>
              <a:t>MCP Tool Gateway</a:t>
            </a:r>
            <a:endParaRPr lang="en-US" sz="1250" dirty="0"/>
          </a:p>
          <a:p>
            <a:pPr marL="0" indent="0" algn="ctr">
              <a:buNone/>
            </a:pPr>
            <a:r>
              <a:rPr lang="en-US" sz="1250" b="1" dirty="0">
                <a:solidFill>
                  <a:srgbClr val="0B1F3A"/>
                </a:solidFill>
              </a:rPr>
              <a:t>agent → tool/API</a:t>
            </a:r>
            <a:endParaRPr lang="en-US" sz="1250" dirty="0"/>
          </a:p>
        </p:txBody>
      </p:sp>
      <p:sp>
        <p:nvSpPr>
          <p:cNvPr id="7" name="Text 5"/>
          <p:cNvSpPr/>
          <p:nvPr/>
        </p:nvSpPr>
        <p:spPr>
          <a:xfrm>
            <a:off x="6245352" y="1719072"/>
            <a:ext cx="2606040" cy="713232"/>
          </a:xfrm>
          <a:prstGeom prst="rect">
            <a:avLst/>
          </a:prstGeom>
          <a:solidFill>
            <a:srgbClr val="F2EDFF"/>
          </a:solidFill>
          <a:ln>
            <a:solidFill>
              <a:srgbClr val="FFFFFF">
                <a:alpha val="0"/>
              </a:srgbClr>
            </a:solidFill>
          </a:ln>
        </p:spPr>
        <p:txBody>
          <a:bodyPr wrap="square" lIns="1016" tIns="1016" rIns="1016" bIns="1016" rtlCol="0" anchor="ctr">
            <a:normAutofit/>
          </a:bodyPr>
          <a:lstStyle/>
          <a:p>
            <a:pPr marL="0" indent="0" algn="ctr">
              <a:buNone/>
            </a:pPr>
            <a:r>
              <a:rPr lang="en-US" sz="1250" b="1" dirty="0">
                <a:solidFill>
                  <a:srgbClr val="0B1F3A"/>
                </a:solidFill>
              </a:rPr>
              <a:t>Approved APIs</a:t>
            </a:r>
            <a:endParaRPr lang="en-US" sz="1250" dirty="0"/>
          </a:p>
          <a:p>
            <a:pPr marL="0" indent="0" algn="ctr">
              <a:buNone/>
            </a:pPr>
            <a:r>
              <a:rPr lang="en-US" sz="1250" b="1" dirty="0">
                <a:solidFill>
                  <a:srgbClr val="0B1F3A"/>
                </a:solidFill>
              </a:rPr>
              <a:t>getOrderDetail • checkReadiness</a:t>
            </a:r>
            <a:endParaRPr lang="en-US" sz="1250" dirty="0"/>
          </a:p>
        </p:txBody>
      </p:sp>
      <p:sp>
        <p:nvSpPr>
          <p:cNvPr id="8" name="Text 6"/>
          <p:cNvSpPr/>
          <p:nvPr/>
        </p:nvSpPr>
        <p:spPr>
          <a:xfrm>
            <a:off x="9125712" y="1719072"/>
            <a:ext cx="2286000" cy="713232"/>
          </a:xfrm>
          <a:prstGeom prst="rect">
            <a:avLst/>
          </a:prstGeom>
          <a:solidFill>
            <a:srgbClr val="FFF7E7"/>
          </a:solidFill>
          <a:ln>
            <a:solidFill>
              <a:srgbClr val="FFFFFF">
                <a:alpha val="0"/>
              </a:srgbClr>
            </a:solidFill>
          </a:ln>
        </p:spPr>
        <p:txBody>
          <a:bodyPr wrap="square" lIns="1016" tIns="1016" rIns="1016" bIns="1016" rtlCol="0" anchor="ctr">
            <a:normAutofit/>
          </a:bodyPr>
          <a:lstStyle/>
          <a:p>
            <a:pPr marL="0" indent="0" algn="ctr">
              <a:buNone/>
            </a:pPr>
            <a:r>
              <a:rPr lang="en-US" sz="1250" b="1" dirty="0">
                <a:solidFill>
                  <a:srgbClr val="0B1F3A"/>
                </a:solidFill>
              </a:rPr>
              <a:t>A2A Collaboration</a:t>
            </a:r>
            <a:endParaRPr lang="en-US" sz="1250" dirty="0"/>
          </a:p>
          <a:p>
            <a:pPr marL="0" indent="0" algn="ctr">
              <a:buNone/>
            </a:pPr>
            <a:r>
              <a:rPr lang="en-US" sz="1250" b="1" dirty="0">
                <a:solidFill>
                  <a:srgbClr val="0B1F3A"/>
                </a:solidFill>
              </a:rPr>
              <a:t>agent → agent tasks</a:t>
            </a:r>
            <a:endParaRPr lang="en-US" sz="1250" dirty="0"/>
          </a:p>
        </p:txBody>
      </p:sp>
      <p:sp>
        <p:nvSpPr>
          <p:cNvPr id="9" name="Text 7"/>
          <p:cNvSpPr/>
          <p:nvPr/>
        </p:nvSpPr>
        <p:spPr>
          <a:xfrm>
            <a:off x="6300000" y="2650000"/>
            <a:ext cx="5389080" cy="274320"/>
          </a:xfrm>
          <a:prstGeom prst="rect">
            <a:avLst/>
          </a:prstGeom>
          <a:noFill/>
          <a:ln/>
        </p:spPr>
        <p:txBody>
          <a:bodyPr wrap="square" lIns="0" tIns="0" rIns="0" bIns="0" rtlCol="0" anchor="ctr"/>
          <a:lstStyle/>
          <a:p>
            <a:pPr marL="0" indent="0">
              <a:buNone/>
            </a:pPr>
            <a:r>
              <a:rPr lang="en-US" sz="1350" b="1" dirty="0">
                <a:solidFill>
                  <a:srgbClr val="246BFE"/>
                </a:solidFill>
              </a:rPr>
              <a:t>Responsibility boundary</a:t>
            </a:r>
            <a:endParaRPr lang="en-US" sz="1350" dirty="0"/>
          </a:p>
        </p:txBody>
      </p:sp>
      <p:sp>
        <p:nvSpPr>
          <p:cNvPr id="10" name="Text 8"/>
          <p:cNvSpPr/>
          <p:nvPr/>
        </p:nvSpPr>
        <p:spPr>
          <a:xfrm>
            <a:off x="6300000" y="3010000"/>
            <a:ext cx="5389080" cy="1143000"/>
          </a:xfrm>
          <a:prstGeom prst="rect">
            <a:avLst/>
          </a:prstGeom>
          <a:noFill/>
          <a:ln/>
        </p:spPr>
        <p:txBody>
          <a:bodyPr wrap="square" lIns="254" tIns="254" rIns="254" bIns="254" rtlCol="0" anchor="ctr">
            <a:normAutofit/>
          </a:bodyPr>
          <a:lstStyle/>
          <a:p>
            <a:pPr marL="152400" indent="-152400">
              <a:buSzPct val="100000"/>
              <a:buChar char="•"/>
            </a:pPr>
            <a:r>
              <a:rPr lang="en-US" sz="1220" dirty="0">
                <a:solidFill>
                  <a:srgbClr val="374151"/>
                </a:solidFill>
              </a:rPr>
              <a:t>MCP: controlled access to APIs, tools, prompts, and resources</a:t>
            </a:r>
            <a:endParaRPr lang="en-US" sz="1220" dirty="0"/>
          </a:p>
          <a:p>
            <a:pPr marL="152400" indent="-152400">
              <a:buSzPct val="100000"/>
              <a:buChar char="•"/>
            </a:pPr>
            <a:r>
              <a:rPr lang="en-US" sz="1220" dirty="0">
                <a:solidFill>
                  <a:srgbClr val="374151"/>
                </a:solidFill>
              </a:rPr>
              <a:t>A2A: governed agent discovery, task delegation, state exchange, and artifacts</a:t>
            </a:r>
            <a:endParaRPr lang="en-US" sz="1220" dirty="0"/>
          </a:p>
          <a:p>
            <a:pPr marL="152400" indent="-152400">
              <a:buSzPct val="100000"/>
              <a:buChar char="•"/>
            </a:pPr>
            <a:r>
              <a:rPr lang="en-US" sz="1220" dirty="0">
                <a:solidFill>
                  <a:srgbClr val="374151"/>
                </a:solidFill>
              </a:rPr>
              <a:t>Process API: deterministic execution, idempotency, authorization, and audit</a:t>
            </a:r>
            <a:endParaRPr lang="en-US" sz="1220" dirty="0"/>
          </a:p>
        </p:txBody>
      </p:sp>
      <p:sp>
        <p:nvSpPr>
          <p:cNvPr id="11" name="Text 9"/>
          <p:cNvSpPr/>
          <p:nvPr/>
        </p:nvSpPr>
        <p:spPr>
          <a:xfrm>
            <a:off x="6300000" y="4400000"/>
            <a:ext cx="5389080" cy="274320"/>
          </a:xfrm>
          <a:prstGeom prst="rect">
            <a:avLst/>
          </a:prstGeom>
          <a:noFill/>
          <a:ln/>
        </p:spPr>
        <p:txBody>
          <a:bodyPr wrap="square" lIns="0" tIns="0" rIns="0" bIns="0" rtlCol="0" anchor="ctr"/>
          <a:lstStyle/>
          <a:p>
            <a:pPr marL="0" indent="0">
              <a:buNone/>
            </a:pPr>
            <a:r>
              <a:rPr lang="en-US" sz="1350" b="1" dirty="0">
                <a:solidFill>
                  <a:srgbClr val="E11D48"/>
                </a:solidFill>
              </a:rPr>
              <a:t>High-risk guardrails</a:t>
            </a:r>
            <a:endParaRPr lang="en-US" sz="1350" dirty="0"/>
          </a:p>
        </p:txBody>
      </p:sp>
      <p:sp>
        <p:nvSpPr>
          <p:cNvPr id="12" name="Text 10"/>
          <p:cNvSpPr/>
          <p:nvPr/>
        </p:nvSpPr>
        <p:spPr>
          <a:xfrm>
            <a:off x="6300000" y="4760000"/>
            <a:ext cx="5389080" cy="1350000"/>
          </a:xfrm>
          <a:prstGeom prst="rect">
            <a:avLst/>
          </a:prstGeom>
          <a:noFill/>
          <a:ln/>
        </p:spPr>
        <p:txBody>
          <a:bodyPr wrap="square" lIns="254" tIns="254" rIns="254" bIns="254" rtlCol="0" anchor="ctr">
            <a:normAutofit/>
          </a:bodyPr>
          <a:lstStyle/>
          <a:p>
            <a:pPr marL="152400" indent="-152400">
              <a:buSzPct val="100000"/>
              <a:buChar char="•"/>
            </a:pPr>
            <a:r>
              <a:rPr lang="en-US" sz="1220" dirty="0">
                <a:solidFill>
                  <a:srgbClr val="374151"/>
                </a:solidFill>
              </a:rPr>
              <a:t>Scoped tools and agent identity</a:t>
            </a:r>
            <a:endParaRPr lang="en-US" sz="1220" dirty="0"/>
          </a:p>
          <a:p>
            <a:pPr marL="152400" indent="-152400">
              <a:buSzPct val="100000"/>
              <a:buChar char="•"/>
            </a:pPr>
            <a:r>
              <a:rPr lang="en-US" sz="1220" dirty="0">
                <a:solidFill>
                  <a:srgbClr val="374151"/>
                </a:solidFill>
              </a:rPr>
              <a:t>Human approval for disconnect/refund/settlement</a:t>
            </a:r>
            <a:endParaRPr lang="en-US" sz="1220" dirty="0"/>
          </a:p>
          <a:p>
            <a:pPr marL="152400" indent="-152400">
              <a:buSzPct val="100000"/>
              <a:buChar char="•"/>
            </a:pPr>
            <a:r>
              <a:rPr lang="en-US" sz="1220" dirty="0">
                <a:solidFill>
                  <a:srgbClr val="374151"/>
                </a:solidFill>
              </a:rPr>
              <a:t>Tool-call and agent-task audit</a:t>
            </a:r>
            <a:endParaRPr lang="en-US" sz="1220" dirty="0"/>
          </a:p>
          <a:p>
            <a:pPr marL="152400" indent="-152400">
              <a:buSzPct val="100000"/>
              <a:buChar char="•"/>
            </a:pPr>
            <a:r>
              <a:rPr lang="en-US" sz="1220" dirty="0">
                <a:solidFill>
                  <a:srgbClr val="374151"/>
                </a:solidFill>
              </a:rPr>
              <a:t>No direct database or unrestricted execution</a:t>
            </a:r>
            <a:endParaRPr lang="en-US" sz="1220" dirty="0"/>
          </a:p>
        </p:txBody>
      </p:sp>
      <p:sp>
        <p:nvSpPr>
          <p:cNvPr id="13" name="Shape 11"/>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14" name="Text 12"/>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15" name="Text 13"/>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11</a:t>
            </a:r>
            <a:endParaRPr lang="en-US" sz="900" dirty="0"/>
          </a:p>
        </p:txBody>
      </p:sp>
      <p:pic>
        <p:nvPicPr>
          <p:cNvPr id="19" name="Picture 18"/>
          <p:cNvPicPr>
            <a:picLocks noChangeAspect="1"/>
          </p:cNvPicPr>
          <p:nvPr/>
        </p:nvPicPr>
        <p:blipFill>
          <a:blip r:embed="rId3"/>
          <a:stretch>
            <a:fillRect/>
          </a:stretch>
        </p:blipFill>
        <p:spPr>
          <a:xfrm>
            <a:off x="502920" y="2850000"/>
            <a:ext cx="5486400" cy="308601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IMPLEMENTATION APPROACH</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Observability and health: business trace across every API layer</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Observability is the evidence system for policy, integrity, SLOs, health, and adoption.</a:t>
            </a:r>
            <a:endParaRPr lang="en-US" sz="1350" dirty="0"/>
          </a:p>
        </p:txBody>
      </p:sp>
      <p:sp>
        <p:nvSpPr>
          <p:cNvPr id="5" name="Text 3"/>
          <p:cNvSpPr/>
          <p:nvPr/>
        </p:nvSpPr>
        <p:spPr>
          <a:xfrm>
            <a:off x="685800" y="1627632"/>
            <a:ext cx="1600200" cy="329184"/>
          </a:xfrm>
          <a:prstGeom prst="rect">
            <a:avLst/>
          </a:prstGeom>
          <a:solidFill>
            <a:srgbClr val="246BFE"/>
          </a:solidFill>
          <a:ln>
            <a:solidFill>
              <a:srgbClr val="246BFE">
                <a:alpha val="0"/>
              </a:srgbClr>
            </a:solidFill>
          </a:ln>
        </p:spPr>
        <p:txBody>
          <a:bodyPr wrap="square" lIns="508" tIns="508" rIns="508" bIns="508" rtlCol="0" anchor="ctr">
            <a:normAutofit/>
          </a:bodyPr>
          <a:lstStyle/>
          <a:p>
            <a:pPr marL="0" indent="0" algn="ctr">
              <a:buNone/>
            </a:pPr>
            <a:r>
              <a:rPr lang="en-US" sz="1000" b="1" dirty="0">
                <a:solidFill>
                  <a:srgbClr val="FFFFFF"/>
                </a:solidFill>
              </a:rPr>
              <a:t>Experience</a:t>
            </a:r>
            <a:endParaRPr lang="en-US" sz="1000" dirty="0"/>
          </a:p>
        </p:txBody>
      </p:sp>
      <p:sp>
        <p:nvSpPr>
          <p:cNvPr id="6" name="Text 4"/>
          <p:cNvSpPr/>
          <p:nvPr/>
        </p:nvSpPr>
        <p:spPr>
          <a:xfrm>
            <a:off x="2926080" y="1627632"/>
            <a:ext cx="1600200" cy="329184"/>
          </a:xfrm>
          <a:prstGeom prst="rect">
            <a:avLst/>
          </a:prstGeom>
          <a:solidFill>
            <a:srgbClr val="7C3AED"/>
          </a:solidFill>
          <a:ln>
            <a:solidFill>
              <a:srgbClr val="7C3AED">
                <a:alpha val="0"/>
              </a:srgbClr>
            </a:solidFill>
          </a:ln>
        </p:spPr>
        <p:txBody>
          <a:bodyPr wrap="square" lIns="508" tIns="508" rIns="508" bIns="508" rtlCol="0" anchor="ctr">
            <a:normAutofit/>
          </a:bodyPr>
          <a:lstStyle/>
          <a:p>
            <a:pPr marL="0" indent="0" algn="ctr">
              <a:buNone/>
            </a:pPr>
            <a:r>
              <a:rPr lang="en-US" sz="1000" b="1" dirty="0">
                <a:solidFill>
                  <a:srgbClr val="FFFFFF"/>
                </a:solidFill>
              </a:rPr>
              <a:t>Process</a:t>
            </a:r>
            <a:endParaRPr lang="en-US" sz="1000" dirty="0"/>
          </a:p>
        </p:txBody>
      </p:sp>
      <p:sp>
        <p:nvSpPr>
          <p:cNvPr id="7" name="Text 5"/>
          <p:cNvSpPr/>
          <p:nvPr/>
        </p:nvSpPr>
        <p:spPr>
          <a:xfrm>
            <a:off x="5166360" y="1627632"/>
            <a:ext cx="1600200" cy="329184"/>
          </a:xfrm>
          <a:prstGeom prst="rect">
            <a:avLst/>
          </a:prstGeom>
          <a:solidFill>
            <a:srgbClr val="00A88E"/>
          </a:solidFill>
          <a:ln>
            <a:solidFill>
              <a:srgbClr val="00A88E">
                <a:alpha val="0"/>
              </a:srgbClr>
            </a:solidFill>
          </a:ln>
        </p:spPr>
        <p:txBody>
          <a:bodyPr wrap="square" lIns="508" tIns="508" rIns="508" bIns="508" rtlCol="0" anchor="ctr">
            <a:normAutofit/>
          </a:bodyPr>
          <a:lstStyle/>
          <a:p>
            <a:pPr marL="0" indent="0" algn="ctr">
              <a:buNone/>
            </a:pPr>
            <a:r>
              <a:rPr lang="en-US" sz="1000" b="1" dirty="0">
                <a:solidFill>
                  <a:srgbClr val="FFFFFF"/>
                </a:solidFill>
              </a:rPr>
              <a:t>Domain</a:t>
            </a:r>
            <a:endParaRPr lang="en-US" sz="1000" dirty="0"/>
          </a:p>
        </p:txBody>
      </p:sp>
      <p:sp>
        <p:nvSpPr>
          <p:cNvPr id="8" name="Text 6"/>
          <p:cNvSpPr/>
          <p:nvPr/>
        </p:nvSpPr>
        <p:spPr>
          <a:xfrm>
            <a:off x="7406640" y="1627632"/>
            <a:ext cx="1600200" cy="329184"/>
          </a:xfrm>
          <a:prstGeom prst="rect">
            <a:avLst/>
          </a:prstGeom>
          <a:solidFill>
            <a:srgbClr val="40B66B"/>
          </a:solidFill>
          <a:ln>
            <a:solidFill>
              <a:srgbClr val="40B66B">
                <a:alpha val="0"/>
              </a:srgbClr>
            </a:solidFill>
          </a:ln>
        </p:spPr>
        <p:txBody>
          <a:bodyPr wrap="square" lIns="508" tIns="508" rIns="508" bIns="508" rtlCol="0" anchor="ctr">
            <a:normAutofit/>
          </a:bodyPr>
          <a:lstStyle/>
          <a:p>
            <a:pPr marL="0" indent="0" algn="ctr">
              <a:buNone/>
            </a:pPr>
            <a:r>
              <a:rPr lang="en-US" sz="1000" b="1" dirty="0">
                <a:solidFill>
                  <a:srgbClr val="FFFFFF"/>
                </a:solidFill>
              </a:rPr>
              <a:t>System</a:t>
            </a:r>
            <a:endParaRPr lang="en-US" sz="1000" dirty="0"/>
          </a:p>
        </p:txBody>
      </p:sp>
      <p:sp>
        <p:nvSpPr>
          <p:cNvPr id="9" name="Text 7"/>
          <p:cNvSpPr/>
          <p:nvPr/>
        </p:nvSpPr>
        <p:spPr>
          <a:xfrm>
            <a:off x="9646920" y="1627632"/>
            <a:ext cx="1600200" cy="329184"/>
          </a:xfrm>
          <a:prstGeom prst="rect">
            <a:avLst/>
          </a:prstGeom>
          <a:solidFill>
            <a:srgbClr val="FFB000"/>
          </a:solidFill>
          <a:ln>
            <a:solidFill>
              <a:srgbClr val="FFB000">
                <a:alpha val="0"/>
              </a:srgbClr>
            </a:solidFill>
          </a:ln>
        </p:spPr>
        <p:txBody>
          <a:bodyPr wrap="square" lIns="508" tIns="508" rIns="508" bIns="508" rtlCol="0" anchor="ctr">
            <a:normAutofit/>
          </a:bodyPr>
          <a:lstStyle/>
          <a:p>
            <a:pPr marL="0" indent="0" algn="ctr">
              <a:buNone/>
            </a:pPr>
            <a:r>
              <a:rPr lang="en-US" sz="1000" b="1" dirty="0">
                <a:solidFill>
                  <a:srgbClr val="FFFFFF"/>
                </a:solidFill>
              </a:rPr>
              <a:t>Data</a:t>
            </a:r>
            <a:endParaRPr lang="en-US" sz="1000" dirty="0"/>
          </a:p>
        </p:txBody>
      </p:sp>
      <p:sp>
        <p:nvSpPr>
          <p:cNvPr id="10" name="Text 8"/>
          <p:cNvSpPr/>
          <p:nvPr/>
        </p:nvSpPr>
        <p:spPr>
          <a:xfrm>
            <a:off x="685800" y="2194560"/>
            <a:ext cx="1600200" cy="329184"/>
          </a:xfrm>
          <a:prstGeom prst="rect">
            <a:avLst/>
          </a:prstGeom>
          <a:solidFill>
            <a:srgbClr val="F97316"/>
          </a:solidFill>
          <a:ln>
            <a:solidFill>
              <a:srgbClr val="F97316">
                <a:alpha val="0"/>
              </a:srgbClr>
            </a:solidFill>
          </a:ln>
        </p:spPr>
        <p:txBody>
          <a:bodyPr wrap="square" lIns="508" tIns="508" rIns="508" bIns="508" rtlCol="0" anchor="ctr">
            <a:normAutofit/>
          </a:bodyPr>
          <a:lstStyle/>
          <a:p>
            <a:pPr marL="0" indent="0" algn="ctr">
              <a:buNone/>
            </a:pPr>
            <a:r>
              <a:rPr lang="en-US" sz="1000" b="1" dirty="0">
                <a:solidFill>
                  <a:srgbClr val="FFFFFF"/>
                </a:solidFill>
              </a:rPr>
              <a:t>Event</a:t>
            </a:r>
            <a:endParaRPr lang="en-US" sz="1000" dirty="0"/>
          </a:p>
        </p:txBody>
      </p:sp>
      <p:sp>
        <p:nvSpPr>
          <p:cNvPr id="11" name="Text 9"/>
          <p:cNvSpPr/>
          <p:nvPr/>
        </p:nvSpPr>
        <p:spPr>
          <a:xfrm>
            <a:off x="2926080" y="2194560"/>
            <a:ext cx="1600200" cy="329184"/>
          </a:xfrm>
          <a:prstGeom prst="rect">
            <a:avLst/>
          </a:prstGeom>
          <a:solidFill>
            <a:srgbClr val="00A6D6"/>
          </a:solidFill>
          <a:ln>
            <a:solidFill>
              <a:srgbClr val="00A6D6">
                <a:alpha val="0"/>
              </a:srgbClr>
            </a:solidFill>
          </a:ln>
        </p:spPr>
        <p:txBody>
          <a:bodyPr wrap="square" lIns="508" tIns="508" rIns="508" bIns="508" rtlCol="0" anchor="ctr">
            <a:normAutofit/>
          </a:bodyPr>
          <a:lstStyle/>
          <a:p>
            <a:pPr marL="0" indent="0" algn="ctr">
              <a:buNone/>
            </a:pPr>
            <a:r>
              <a:rPr lang="en-US" sz="1000" b="1" dirty="0">
                <a:solidFill>
                  <a:srgbClr val="FFFFFF"/>
                </a:solidFill>
              </a:rPr>
              <a:t>AI Tool</a:t>
            </a:r>
            <a:endParaRPr lang="en-US" sz="1000" dirty="0"/>
          </a:p>
        </p:txBody>
      </p:sp>
      <p:sp>
        <p:nvSpPr>
          <p:cNvPr id="12" name="Text 10"/>
          <p:cNvSpPr/>
          <p:nvPr/>
        </p:nvSpPr>
        <p:spPr>
          <a:xfrm>
            <a:off x="5166360" y="2194560"/>
            <a:ext cx="1600200" cy="329184"/>
          </a:xfrm>
          <a:prstGeom prst="rect">
            <a:avLst/>
          </a:prstGeom>
          <a:solidFill>
            <a:srgbClr val="E11D48"/>
          </a:solidFill>
          <a:ln>
            <a:solidFill>
              <a:srgbClr val="E11D48">
                <a:alpha val="0"/>
              </a:srgbClr>
            </a:solidFill>
          </a:ln>
        </p:spPr>
        <p:txBody>
          <a:bodyPr wrap="square" lIns="508" tIns="508" rIns="508" bIns="508" rtlCol="0" anchor="ctr">
            <a:normAutofit/>
          </a:bodyPr>
          <a:lstStyle/>
          <a:p>
            <a:pPr marL="0" indent="0" algn="ctr">
              <a:buNone/>
            </a:pPr>
            <a:r>
              <a:rPr lang="en-US" sz="1000" b="1" dirty="0">
                <a:solidFill>
                  <a:srgbClr val="FFFFFF"/>
                </a:solidFill>
              </a:rPr>
              <a:t>Health</a:t>
            </a:r>
            <a:endParaRPr lang="en-US" sz="1000" dirty="0"/>
          </a:p>
        </p:txBody>
      </p:sp>
      <p:sp>
        <p:nvSpPr>
          <p:cNvPr id="13" name="Text 11"/>
          <p:cNvSpPr/>
          <p:nvPr/>
        </p:nvSpPr>
        <p:spPr>
          <a:xfrm>
            <a:off x="7406640" y="2194560"/>
            <a:ext cx="1600200" cy="329184"/>
          </a:xfrm>
          <a:prstGeom prst="rect">
            <a:avLst/>
          </a:prstGeom>
          <a:solidFill>
            <a:srgbClr val="374151"/>
          </a:solidFill>
          <a:ln>
            <a:solidFill>
              <a:srgbClr val="374151">
                <a:alpha val="0"/>
              </a:srgbClr>
            </a:solidFill>
          </a:ln>
        </p:spPr>
        <p:txBody>
          <a:bodyPr wrap="square" lIns="508" tIns="508" rIns="508" bIns="508" rtlCol="0" anchor="ctr">
            <a:normAutofit/>
          </a:bodyPr>
          <a:lstStyle/>
          <a:p>
            <a:pPr marL="0" indent="0" algn="ctr">
              <a:buNone/>
            </a:pPr>
            <a:r>
              <a:rPr lang="en-US" sz="1000" b="1" dirty="0">
                <a:solidFill>
                  <a:srgbClr val="FFFFFF"/>
                </a:solidFill>
              </a:rPr>
              <a:t>A2A</a:t>
            </a:r>
            <a:endParaRPr lang="en-US" sz="1000" dirty="0"/>
          </a:p>
        </p:txBody>
      </p:sp>
      <p:sp>
        <p:nvSpPr>
          <p:cNvPr id="14" name="Text 12"/>
          <p:cNvSpPr/>
          <p:nvPr/>
        </p:nvSpPr>
        <p:spPr>
          <a:xfrm>
            <a:off x="868680" y="2700000"/>
            <a:ext cx="2286000" cy="274320"/>
          </a:xfrm>
          <a:prstGeom prst="rect">
            <a:avLst/>
          </a:prstGeom>
          <a:noFill/>
          <a:ln/>
        </p:spPr>
        <p:txBody>
          <a:bodyPr wrap="square" lIns="0" tIns="0" rIns="0" bIns="0" rtlCol="0" anchor="ctr"/>
          <a:lstStyle/>
          <a:p>
            <a:pPr marL="0" indent="0">
              <a:buNone/>
            </a:pPr>
            <a:r>
              <a:rPr lang="en-US" sz="1350" b="1" dirty="0">
                <a:solidFill>
                  <a:srgbClr val="246BFE"/>
                </a:solidFill>
              </a:rPr>
              <a:t>Trace envelope</a:t>
            </a:r>
            <a:endParaRPr lang="en-US" sz="1350" dirty="0"/>
          </a:p>
        </p:txBody>
      </p:sp>
      <p:sp>
        <p:nvSpPr>
          <p:cNvPr id="15" name="Text 13"/>
          <p:cNvSpPr/>
          <p:nvPr/>
        </p:nvSpPr>
        <p:spPr>
          <a:xfrm>
            <a:off x="685800" y="3050000"/>
            <a:ext cx="1417320" cy="310896"/>
          </a:xfrm>
          <a:prstGeom prst="rect">
            <a:avLst/>
          </a:prstGeom>
          <a:solidFill>
            <a:srgbClr val="F8FAFC"/>
          </a:solidFill>
          <a:ln>
            <a:solidFill>
              <a:srgbClr val="FFFFFF">
                <a:alpha val="0"/>
              </a:srgbClr>
            </a:solidFill>
          </a:ln>
        </p:spPr>
        <p:txBody>
          <a:bodyPr wrap="square" lIns="1016" tIns="1016" rIns="1016" bIns="1016" rtlCol="0" anchor="ctr">
            <a:normAutofit/>
          </a:bodyPr>
          <a:lstStyle/>
          <a:p>
            <a:pPr marL="0" indent="0" algn="ctr">
              <a:buNone/>
            </a:pPr>
            <a:r>
              <a:rPr lang="en-US" sz="840" dirty="0">
                <a:solidFill>
                  <a:srgbClr val="374151"/>
                </a:solidFill>
              </a:rPr>
              <a:t>traceId</a:t>
            </a:r>
            <a:endParaRPr lang="en-US" sz="840" dirty="0"/>
          </a:p>
        </p:txBody>
      </p:sp>
      <p:sp>
        <p:nvSpPr>
          <p:cNvPr id="16" name="Text 14"/>
          <p:cNvSpPr/>
          <p:nvPr/>
        </p:nvSpPr>
        <p:spPr>
          <a:xfrm>
            <a:off x="2510000" y="3050000"/>
            <a:ext cx="1417320" cy="310896"/>
          </a:xfrm>
          <a:prstGeom prst="rect">
            <a:avLst/>
          </a:prstGeom>
          <a:solidFill>
            <a:srgbClr val="F8FAFC"/>
          </a:solidFill>
          <a:ln>
            <a:solidFill>
              <a:srgbClr val="FFFFFF">
                <a:alpha val="0"/>
              </a:srgbClr>
            </a:solidFill>
          </a:ln>
        </p:spPr>
        <p:txBody>
          <a:bodyPr wrap="square" lIns="1016" tIns="1016" rIns="1016" bIns="1016" rtlCol="0" anchor="ctr">
            <a:normAutofit/>
          </a:bodyPr>
          <a:lstStyle/>
          <a:p>
            <a:pPr marL="0" indent="0" algn="ctr">
              <a:buNone/>
            </a:pPr>
            <a:r>
              <a:rPr lang="en-US" sz="840" dirty="0">
                <a:solidFill>
                  <a:srgbClr val="374151"/>
                </a:solidFill>
              </a:rPr>
              <a:t>correlationId</a:t>
            </a:r>
            <a:endParaRPr lang="en-US" sz="840" dirty="0"/>
          </a:p>
        </p:txBody>
      </p:sp>
      <p:sp>
        <p:nvSpPr>
          <p:cNvPr id="17" name="Text 15"/>
          <p:cNvSpPr/>
          <p:nvPr/>
        </p:nvSpPr>
        <p:spPr>
          <a:xfrm>
            <a:off x="4335000" y="3050000"/>
            <a:ext cx="1417320" cy="310896"/>
          </a:xfrm>
          <a:prstGeom prst="rect">
            <a:avLst/>
          </a:prstGeom>
          <a:solidFill>
            <a:srgbClr val="F8FAFC"/>
          </a:solidFill>
          <a:ln>
            <a:solidFill>
              <a:srgbClr val="FFFFFF">
                <a:alpha val="0"/>
              </a:srgbClr>
            </a:solidFill>
          </a:ln>
        </p:spPr>
        <p:txBody>
          <a:bodyPr wrap="square" lIns="1016" tIns="1016" rIns="1016" bIns="1016" rtlCol="0" anchor="ctr">
            <a:normAutofit/>
          </a:bodyPr>
          <a:lstStyle/>
          <a:p>
            <a:pPr marL="0" indent="0" algn="ctr">
              <a:buNone/>
            </a:pPr>
            <a:r>
              <a:rPr lang="en-US" sz="840" dirty="0">
                <a:solidFill>
                  <a:srgbClr val="374151"/>
                </a:solidFill>
              </a:rPr>
              <a:t>businessTransactionId</a:t>
            </a:r>
            <a:endParaRPr lang="en-US" sz="840" dirty="0"/>
          </a:p>
        </p:txBody>
      </p:sp>
      <p:sp>
        <p:nvSpPr>
          <p:cNvPr id="18" name="Text 16"/>
          <p:cNvSpPr/>
          <p:nvPr/>
        </p:nvSpPr>
        <p:spPr>
          <a:xfrm>
            <a:off x="685800" y="3480000"/>
            <a:ext cx="1417320" cy="310896"/>
          </a:xfrm>
          <a:prstGeom prst="rect">
            <a:avLst/>
          </a:prstGeom>
          <a:solidFill>
            <a:srgbClr val="F8FAFC"/>
          </a:solidFill>
          <a:ln>
            <a:solidFill>
              <a:srgbClr val="FFFFFF">
                <a:alpha val="0"/>
              </a:srgbClr>
            </a:solidFill>
          </a:ln>
        </p:spPr>
        <p:txBody>
          <a:bodyPr wrap="square" lIns="1016" tIns="1016" rIns="1016" bIns="1016" rtlCol="0" anchor="ctr">
            <a:normAutofit/>
          </a:bodyPr>
          <a:lstStyle/>
          <a:p>
            <a:pPr marL="0" indent="0" algn="ctr">
              <a:buNone/>
            </a:pPr>
            <a:r>
              <a:rPr lang="en-US" sz="840" dirty="0">
                <a:solidFill>
                  <a:srgbClr val="374151"/>
                </a:solidFill>
              </a:rPr>
              <a:t>actor/subject</a:t>
            </a:r>
            <a:endParaRPr lang="en-US" sz="840" dirty="0"/>
          </a:p>
        </p:txBody>
      </p:sp>
      <p:sp>
        <p:nvSpPr>
          <p:cNvPr id="19" name="Text 17"/>
          <p:cNvSpPr/>
          <p:nvPr/>
        </p:nvSpPr>
        <p:spPr>
          <a:xfrm>
            <a:off x="2510000" y="3480000"/>
            <a:ext cx="1417320" cy="310896"/>
          </a:xfrm>
          <a:prstGeom prst="rect">
            <a:avLst/>
          </a:prstGeom>
          <a:solidFill>
            <a:srgbClr val="F8FAFC"/>
          </a:solidFill>
          <a:ln>
            <a:solidFill>
              <a:srgbClr val="FFFFFF">
                <a:alpha val="0"/>
              </a:srgbClr>
            </a:solidFill>
          </a:ln>
        </p:spPr>
        <p:txBody>
          <a:bodyPr wrap="square" lIns="1016" tIns="1016" rIns="1016" bIns="1016" rtlCol="0" anchor="ctr">
            <a:normAutofit/>
          </a:bodyPr>
          <a:lstStyle/>
          <a:p>
            <a:pPr marL="0" indent="0" algn="ctr">
              <a:buNone/>
            </a:pPr>
            <a:r>
              <a:rPr lang="en-US" sz="840" dirty="0">
                <a:solidFill>
                  <a:srgbClr val="374151"/>
                </a:solidFill>
              </a:rPr>
              <a:t>resourceId</a:t>
            </a:r>
            <a:endParaRPr lang="en-US" sz="840" dirty="0"/>
          </a:p>
        </p:txBody>
      </p:sp>
      <p:sp>
        <p:nvSpPr>
          <p:cNvPr id="20" name="Text 18"/>
          <p:cNvSpPr/>
          <p:nvPr/>
        </p:nvSpPr>
        <p:spPr>
          <a:xfrm>
            <a:off x="4335000" y="3480000"/>
            <a:ext cx="1417320" cy="310896"/>
          </a:xfrm>
          <a:prstGeom prst="rect">
            <a:avLst/>
          </a:prstGeom>
          <a:solidFill>
            <a:srgbClr val="F8FAFC"/>
          </a:solidFill>
          <a:ln>
            <a:solidFill>
              <a:srgbClr val="FFFFFF">
                <a:alpha val="0"/>
              </a:srgbClr>
            </a:solidFill>
          </a:ln>
        </p:spPr>
        <p:txBody>
          <a:bodyPr wrap="square" lIns="1016" tIns="1016" rIns="1016" bIns="1016" rtlCol="0" anchor="ctr">
            <a:normAutofit/>
          </a:bodyPr>
          <a:lstStyle/>
          <a:p>
            <a:pPr marL="0" indent="0" algn="ctr">
              <a:buNone/>
            </a:pPr>
            <a:r>
              <a:rPr lang="en-US" sz="840" dirty="0">
                <a:solidFill>
                  <a:srgbClr val="374151"/>
                </a:solidFill>
              </a:rPr>
              <a:t>toolCallId</a:t>
            </a:r>
            <a:endParaRPr lang="en-US" sz="840" dirty="0"/>
          </a:p>
        </p:txBody>
      </p:sp>
      <p:sp>
        <p:nvSpPr>
          <p:cNvPr id="21" name="Text 19"/>
          <p:cNvSpPr/>
          <p:nvPr/>
        </p:nvSpPr>
        <p:spPr>
          <a:xfrm>
            <a:off x="685800" y="3910000"/>
            <a:ext cx="1417320" cy="310896"/>
          </a:xfrm>
          <a:prstGeom prst="rect">
            <a:avLst/>
          </a:prstGeom>
          <a:solidFill>
            <a:srgbClr val="F8FAFC"/>
          </a:solidFill>
          <a:ln>
            <a:solidFill>
              <a:srgbClr val="FFFFFF">
                <a:alpha val="0"/>
              </a:srgbClr>
            </a:solidFill>
          </a:ln>
        </p:spPr>
        <p:txBody>
          <a:bodyPr wrap="square" lIns="1016" tIns="1016" rIns="1016" bIns="1016" rtlCol="0" anchor="ctr">
            <a:normAutofit/>
          </a:bodyPr>
          <a:lstStyle/>
          <a:p>
            <a:pPr marL="0" indent="0" algn="ctr">
              <a:buNone/>
            </a:pPr>
            <a:r>
              <a:rPr lang="en-US" sz="840" dirty="0">
                <a:solidFill>
                  <a:srgbClr val="374151"/>
                </a:solidFill>
              </a:rPr>
              <a:t>agentTaskId</a:t>
            </a:r>
            <a:endParaRPr lang="en-US" sz="840" dirty="0"/>
          </a:p>
        </p:txBody>
      </p:sp>
      <p:sp>
        <p:nvSpPr>
          <p:cNvPr id="22" name="Text 20"/>
          <p:cNvSpPr/>
          <p:nvPr/>
        </p:nvSpPr>
        <p:spPr>
          <a:xfrm>
            <a:off x="2510000" y="3910000"/>
            <a:ext cx="1417320" cy="310896"/>
          </a:xfrm>
          <a:prstGeom prst="rect">
            <a:avLst/>
          </a:prstGeom>
          <a:solidFill>
            <a:srgbClr val="F8FAFC"/>
          </a:solidFill>
          <a:ln>
            <a:solidFill>
              <a:srgbClr val="FFFFFF">
                <a:alpha val="0"/>
              </a:srgbClr>
            </a:solidFill>
          </a:ln>
        </p:spPr>
        <p:txBody>
          <a:bodyPr wrap="square" lIns="1016" tIns="1016" rIns="1016" bIns="1016" rtlCol="0" anchor="ctr">
            <a:normAutofit/>
          </a:bodyPr>
          <a:lstStyle/>
          <a:p>
            <a:pPr marL="0" indent="0" algn="ctr">
              <a:buNone/>
            </a:pPr>
            <a:r>
              <a:rPr lang="en-US" sz="840" dirty="0">
                <a:solidFill>
                  <a:srgbClr val="374151"/>
                </a:solidFill>
              </a:rPr>
              <a:t>projectionVersion</a:t>
            </a:r>
            <a:endParaRPr lang="en-US" sz="840" dirty="0"/>
          </a:p>
        </p:txBody>
      </p:sp>
      <p:sp>
        <p:nvSpPr>
          <p:cNvPr id="23" name="Text 21"/>
          <p:cNvSpPr/>
          <p:nvPr/>
        </p:nvSpPr>
        <p:spPr>
          <a:xfrm>
            <a:off x="4335000" y="3910000"/>
            <a:ext cx="1417320" cy="310896"/>
          </a:xfrm>
          <a:prstGeom prst="rect">
            <a:avLst/>
          </a:prstGeom>
          <a:solidFill>
            <a:srgbClr val="F8FAFC"/>
          </a:solidFill>
          <a:ln>
            <a:solidFill>
              <a:srgbClr val="FFFFFF">
                <a:alpha val="0"/>
              </a:srgbClr>
            </a:solidFill>
          </a:ln>
        </p:spPr>
        <p:txBody>
          <a:bodyPr wrap="square" lIns="1016" tIns="1016" rIns="1016" bIns="1016" rtlCol="0" anchor="ctr">
            <a:normAutofit/>
          </a:bodyPr>
          <a:lstStyle/>
          <a:p>
            <a:pPr marL="0" indent="0" algn="ctr">
              <a:buNone/>
            </a:pPr>
            <a:r>
              <a:rPr lang="en-US" sz="840" dirty="0">
                <a:solidFill>
                  <a:srgbClr val="374151"/>
                </a:solidFill>
              </a:rPr>
              <a:t>integrityStatus</a:t>
            </a:r>
            <a:endParaRPr lang="en-US" sz="840" dirty="0"/>
          </a:p>
        </p:txBody>
      </p:sp>
      <p:sp>
        <p:nvSpPr>
          <p:cNvPr id="24" name="Text 22"/>
          <p:cNvSpPr/>
          <p:nvPr/>
        </p:nvSpPr>
        <p:spPr>
          <a:xfrm>
            <a:off x="502920" y="4330000"/>
            <a:ext cx="4114800" cy="274320"/>
          </a:xfrm>
          <a:prstGeom prst="rect">
            <a:avLst/>
          </a:prstGeom>
          <a:noFill/>
          <a:ln/>
        </p:spPr>
        <p:txBody>
          <a:bodyPr wrap="square" lIns="0" tIns="0" rIns="0" bIns="0" rtlCol="0" anchor="ctr"/>
          <a:lstStyle/>
          <a:p>
            <a:pPr marL="0" indent="0">
              <a:buNone/>
            </a:pPr>
            <a:r>
              <a:rPr lang="en-US" sz="1350" b="1" dirty="0">
                <a:solidFill>
                  <a:srgbClr val="00A88E"/>
                </a:solidFill>
              </a:rPr>
              <a:t>Health as a consumer contract</a:t>
            </a:r>
            <a:endParaRPr lang="en-US" sz="1350" dirty="0"/>
          </a:p>
        </p:txBody>
      </p:sp>
      <p:sp>
        <p:nvSpPr>
          <p:cNvPr id="25" name="Text 23"/>
          <p:cNvSpPr/>
          <p:nvPr/>
        </p:nvSpPr>
        <p:spPr>
          <a:xfrm>
            <a:off x="502920" y="4650000"/>
            <a:ext cx="4800000" cy="1051560"/>
          </a:xfrm>
          <a:prstGeom prst="rect">
            <a:avLst/>
          </a:prstGeom>
          <a:solidFill>
            <a:srgbClr val="F8FAFC"/>
          </a:solidFill>
          <a:ln>
            <a:solidFill>
              <a:srgbClr val="E5E7EB"/>
            </a:solidFill>
          </a:ln>
        </p:spPr>
        <p:txBody>
          <a:bodyPr wrap="square" lIns="381" tIns="381" rIns="381" bIns="381" rtlCol="0" anchor="ctr">
            <a:normAutofit/>
          </a:bodyPr>
          <a:lstStyle/>
          <a:p>
            <a:pPr marL="0" indent="0">
              <a:buNone/>
            </a:pPr>
            <a:r>
              <a:rPr lang="en-US" sz="1300" dirty="0">
                <a:solidFill>
                  <a:srgbClr val="111827"/>
                </a:solidFill>
                <a:latin typeface="Aptos Mono" pitchFamily="34" charset="0"/>
                <a:ea typeface="Aptos Mono" pitchFamily="34" charset="-122"/>
                <a:cs typeface="Aptos Mono" pitchFamily="34" charset="-120"/>
              </a:rPr>
              <a:t>/health/live</a:t>
            </a:r>
            <a:endParaRPr lang="en-US" sz="1300" dirty="0"/>
          </a:p>
          <a:p>
            <a:pPr marL="0" indent="0">
              <a:buNone/>
            </a:pPr>
            <a:r>
              <a:rPr lang="en-US" sz="1300" dirty="0">
                <a:solidFill>
                  <a:srgbClr val="111827"/>
                </a:solidFill>
                <a:latin typeface="Aptos Mono" pitchFamily="34" charset="0"/>
                <a:ea typeface="Aptos Mono" pitchFamily="34" charset="-122"/>
                <a:cs typeface="Aptos Mono" pitchFamily="34" charset="-120"/>
              </a:rPr>
              <a:t>/health/ready</a:t>
            </a:r>
            <a:endParaRPr lang="en-US" sz="1300" dirty="0"/>
          </a:p>
          <a:p>
            <a:pPr marL="0" indent="0">
              <a:buNone/>
            </a:pPr>
            <a:r>
              <a:rPr lang="en-US" sz="1300" dirty="0">
                <a:solidFill>
                  <a:srgbClr val="111827"/>
                </a:solidFill>
                <a:latin typeface="Aptos Mono" pitchFamily="34" charset="0"/>
                <a:ea typeface="Aptos Mono" pitchFamily="34" charset="-122"/>
                <a:cs typeface="Aptos Mono" pitchFamily="34" charset="-120"/>
              </a:rPr>
              <a:t>/health/dependencies</a:t>
            </a:r>
            <a:endParaRPr lang="en-US" sz="1300" dirty="0"/>
          </a:p>
          <a:p>
            <a:pPr marL="0" indent="0">
              <a:buNone/>
            </a:pPr>
            <a:r>
              <a:rPr lang="en-US" sz="1300" dirty="0">
                <a:solidFill>
                  <a:srgbClr val="111827"/>
                </a:solidFill>
                <a:latin typeface="Aptos Mono" pitchFamily="34" charset="0"/>
                <a:ea typeface="Aptos Mono" pitchFamily="34" charset="-122"/>
                <a:cs typeface="Aptos Mono" pitchFamily="34" charset="-120"/>
              </a:rPr>
              <a:t>/health/capabilities</a:t>
            </a:r>
            <a:endParaRPr lang="en-US" sz="1300" dirty="0"/>
          </a:p>
          <a:p>
            <a:pPr marL="0" indent="0">
              <a:buNone/>
            </a:pPr>
            <a:r>
              <a:rPr lang="en-US" sz="1300" dirty="0">
                <a:solidFill>
                  <a:srgbClr val="111827"/>
                </a:solidFill>
                <a:latin typeface="Aptos Mono" pitchFamily="34" charset="0"/>
                <a:ea typeface="Aptos Mono" pitchFamily="34" charset="-122"/>
                <a:cs typeface="Aptos Mono" pitchFamily="34" charset="-120"/>
              </a:rPr>
              <a:t>/health/impact</a:t>
            </a:r>
            <a:endParaRPr lang="en-US" sz="1300" dirty="0"/>
          </a:p>
        </p:txBody>
      </p:sp>
      <p:sp>
        <p:nvSpPr>
          <p:cNvPr id="26" name="Text 24"/>
          <p:cNvSpPr/>
          <p:nvPr/>
        </p:nvSpPr>
        <p:spPr>
          <a:xfrm>
            <a:off x="822960" y="5892800"/>
            <a:ext cx="10607040" cy="457200"/>
          </a:xfrm>
          <a:prstGeom prst="rect">
            <a:avLst/>
          </a:prstGeom>
          <a:solidFill>
            <a:srgbClr val="EAF1FF"/>
          </a:solidFill>
          <a:ln>
            <a:solidFill>
              <a:srgbClr val="EAF1FF"/>
            </a:solidFill>
          </a:ln>
        </p:spPr>
        <p:txBody>
          <a:bodyPr wrap="square" lIns="381" tIns="381" rIns="381" bIns="381" rtlCol="0" anchor="ctr">
            <a:normAutofit lnSpcReduction="10000"/>
          </a:bodyPr>
          <a:lstStyle/>
          <a:p>
            <a:pPr marL="0" indent="0" algn="ctr">
              <a:buNone/>
            </a:pPr>
            <a:r>
              <a:rPr lang="en-US" sz="1550" b="1" dirty="0">
                <a:solidFill>
                  <a:srgbClr val="0B1F3A"/>
                </a:solidFill>
              </a:rPr>
              <a:t>Outcome signal: “API is up” becomes “business transaction is progressing, authorized, consistent, observable, and recoverable.”</a:t>
            </a:r>
            <a:endParaRPr lang="en-US" sz="1550" dirty="0"/>
          </a:p>
        </p:txBody>
      </p:sp>
      <p:sp>
        <p:nvSpPr>
          <p:cNvPr id="27" name="Shape 25"/>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28" name="Text 26"/>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29" name="Text 27"/>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12</a:t>
            </a:r>
            <a:endParaRPr lang="en-US" sz="900" dirty="0"/>
          </a:p>
        </p:txBody>
      </p:sp>
      <p:pic>
        <p:nvPicPr>
          <p:cNvPr id="36" name="Picture 35" descr="Cross-layer observability framework overview">
            <a:extLst>
              <a:ext uri="{FF2B5EF4-FFF2-40B4-BE49-F238E27FC236}">
                <a16:creationId xmlns:a16="http://schemas.microsoft.com/office/drawing/2014/main" id="{732671D3-108D-78CF-7901-76EC92CF904F}"/>
              </a:ext>
            </a:extLst>
          </p:cNvPr>
          <p:cNvPicPr>
            <a:picLocks noChangeAspect="1"/>
          </p:cNvPicPr>
          <p:nvPr/>
        </p:nvPicPr>
        <p:blipFill>
          <a:blip r:embed="rId3"/>
          <a:stretch>
            <a:fillRect/>
          </a:stretch>
        </p:blipFill>
        <p:spPr>
          <a:xfrm>
            <a:off x="5823179" y="2615183"/>
            <a:ext cx="5789701" cy="325497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EVALUATION</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Experimental design: 10 APIs, 4 workflows, 5 consumer types</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Experimental results illustrate how the framework could be evaluated in a controlled enterprise pilot.</a:t>
            </a:r>
            <a:endParaRPr lang="en-US" sz="1350" dirty="0"/>
          </a:p>
        </p:txBody>
      </p:sp>
      <p:sp>
        <p:nvSpPr>
          <p:cNvPr id="5" name="Text 3"/>
          <p:cNvSpPr/>
          <p:nvPr/>
        </p:nvSpPr>
        <p:spPr>
          <a:xfrm>
            <a:off x="731520" y="1737360"/>
            <a:ext cx="4846320" cy="320040"/>
          </a:xfrm>
          <a:prstGeom prst="rect">
            <a:avLst/>
          </a:prstGeom>
          <a:noFill/>
          <a:ln/>
        </p:spPr>
        <p:txBody>
          <a:bodyPr wrap="square" lIns="254" tIns="254" rIns="254" bIns="254" rtlCol="0" anchor="ctr">
            <a:normAutofit/>
          </a:bodyPr>
          <a:lstStyle/>
          <a:p>
            <a:pPr marL="0" indent="0">
              <a:buNone/>
            </a:pPr>
            <a:r>
              <a:rPr lang="en-US" sz="1600" b="1" dirty="0">
                <a:solidFill>
                  <a:srgbClr val="246BFE"/>
                </a:solidFill>
              </a:rPr>
              <a:t>Scope</a:t>
            </a:r>
            <a:endParaRPr lang="en-US" sz="1600" dirty="0"/>
          </a:p>
        </p:txBody>
      </p:sp>
      <p:sp>
        <p:nvSpPr>
          <p:cNvPr id="6" name="Text 4"/>
          <p:cNvSpPr/>
          <p:nvPr/>
        </p:nvSpPr>
        <p:spPr>
          <a:xfrm>
            <a:off x="731520" y="2121408"/>
            <a:ext cx="4846320" cy="667512"/>
          </a:xfrm>
          <a:prstGeom prst="rect">
            <a:avLst/>
          </a:prstGeom>
          <a:noFill/>
          <a:ln/>
        </p:spPr>
        <p:txBody>
          <a:bodyPr wrap="square" lIns="381" tIns="381" rIns="381" bIns="381" rtlCol="0" anchor="ctr">
            <a:normAutofit/>
          </a:bodyPr>
          <a:lstStyle/>
          <a:p>
            <a:pPr marL="0" indent="0">
              <a:buNone/>
            </a:pPr>
            <a:r>
              <a:rPr lang="en-US" sz="1300" dirty="0">
                <a:solidFill>
                  <a:srgbClr val="374151"/>
                </a:solidFill>
              </a:rPr>
              <a:t>10 APIs across order, account, billing, device, data, event, AI tool, A2A, and health layers</a:t>
            </a:r>
            <a:endParaRPr lang="en-US" sz="1300" dirty="0"/>
          </a:p>
        </p:txBody>
      </p:sp>
      <p:sp>
        <p:nvSpPr>
          <p:cNvPr id="7" name="Text 5"/>
          <p:cNvSpPr/>
          <p:nvPr/>
        </p:nvSpPr>
        <p:spPr>
          <a:xfrm>
            <a:off x="6217920" y="1737360"/>
            <a:ext cx="4846320" cy="320040"/>
          </a:xfrm>
          <a:prstGeom prst="rect">
            <a:avLst/>
          </a:prstGeom>
          <a:noFill/>
          <a:ln/>
        </p:spPr>
        <p:txBody>
          <a:bodyPr wrap="square" lIns="254" tIns="254" rIns="254" bIns="254" rtlCol="0" anchor="ctr">
            <a:normAutofit/>
          </a:bodyPr>
          <a:lstStyle/>
          <a:p>
            <a:pPr marL="0" indent="0">
              <a:buNone/>
            </a:pPr>
            <a:r>
              <a:rPr lang="en-US" sz="1600" b="1" dirty="0">
                <a:solidFill>
                  <a:srgbClr val="00A88E"/>
                </a:solidFill>
              </a:rPr>
              <a:t>Consumers</a:t>
            </a:r>
            <a:endParaRPr lang="en-US" sz="1600" dirty="0"/>
          </a:p>
        </p:txBody>
      </p:sp>
      <p:sp>
        <p:nvSpPr>
          <p:cNvPr id="8" name="Text 6"/>
          <p:cNvSpPr/>
          <p:nvPr/>
        </p:nvSpPr>
        <p:spPr>
          <a:xfrm>
            <a:off x="6217920" y="2121408"/>
            <a:ext cx="4846320" cy="667512"/>
          </a:xfrm>
          <a:prstGeom prst="rect">
            <a:avLst/>
          </a:prstGeom>
          <a:noFill/>
          <a:ln/>
        </p:spPr>
        <p:txBody>
          <a:bodyPr wrap="square" lIns="381" tIns="381" rIns="381" bIns="381" rtlCol="0" anchor="ctr">
            <a:normAutofit/>
          </a:bodyPr>
          <a:lstStyle/>
          <a:p>
            <a:pPr marL="0" indent="0">
              <a:buNone/>
            </a:pPr>
            <a:r>
              <a:rPr lang="en-US" sz="1300" dirty="0">
                <a:solidFill>
                  <a:srgbClr val="374151"/>
                </a:solidFill>
              </a:rPr>
              <a:t>Agent desktop, workflow engine, AI assistant, operations console, integration service</a:t>
            </a:r>
            <a:endParaRPr lang="en-US" sz="1300" dirty="0"/>
          </a:p>
        </p:txBody>
      </p:sp>
      <p:sp>
        <p:nvSpPr>
          <p:cNvPr id="9" name="Text 7"/>
          <p:cNvSpPr/>
          <p:nvPr/>
        </p:nvSpPr>
        <p:spPr>
          <a:xfrm>
            <a:off x="731520" y="3154680"/>
            <a:ext cx="4846320" cy="320040"/>
          </a:xfrm>
          <a:prstGeom prst="rect">
            <a:avLst/>
          </a:prstGeom>
          <a:noFill/>
          <a:ln/>
        </p:spPr>
        <p:txBody>
          <a:bodyPr wrap="square" lIns="254" tIns="254" rIns="254" bIns="254" rtlCol="0" anchor="ctr">
            <a:normAutofit/>
          </a:bodyPr>
          <a:lstStyle/>
          <a:p>
            <a:pPr marL="0" indent="0">
              <a:buNone/>
            </a:pPr>
            <a:r>
              <a:rPr lang="en-US" sz="1600" b="1" dirty="0">
                <a:solidFill>
                  <a:srgbClr val="7C3AED"/>
                </a:solidFill>
              </a:rPr>
              <a:t>Workflows</a:t>
            </a:r>
            <a:endParaRPr lang="en-US" sz="1600" dirty="0"/>
          </a:p>
        </p:txBody>
      </p:sp>
      <p:sp>
        <p:nvSpPr>
          <p:cNvPr id="10" name="Text 8"/>
          <p:cNvSpPr/>
          <p:nvPr/>
        </p:nvSpPr>
        <p:spPr>
          <a:xfrm>
            <a:off x="731520" y="3538728"/>
            <a:ext cx="4846320" cy="667512"/>
          </a:xfrm>
          <a:prstGeom prst="rect">
            <a:avLst/>
          </a:prstGeom>
          <a:noFill/>
          <a:ln/>
        </p:spPr>
        <p:txBody>
          <a:bodyPr wrap="square" lIns="381" tIns="381" rIns="381" bIns="381" rtlCol="0" anchor="ctr">
            <a:normAutofit/>
          </a:bodyPr>
          <a:lstStyle/>
          <a:p>
            <a:pPr marL="0" indent="0">
              <a:buNone/>
            </a:pPr>
            <a:r>
              <a:rPr lang="en-US" sz="1300" dirty="0">
                <a:solidFill>
                  <a:srgbClr val="374151"/>
                </a:solidFill>
              </a:rPr>
              <a:t>Order lookup, disconnect, billing review delegation, projection reconciliation</a:t>
            </a:r>
            <a:endParaRPr lang="en-US" sz="1300" dirty="0"/>
          </a:p>
        </p:txBody>
      </p:sp>
      <p:sp>
        <p:nvSpPr>
          <p:cNvPr id="11" name="Text 9"/>
          <p:cNvSpPr/>
          <p:nvPr/>
        </p:nvSpPr>
        <p:spPr>
          <a:xfrm>
            <a:off x="6217920" y="3154680"/>
            <a:ext cx="4846320" cy="320040"/>
          </a:xfrm>
          <a:prstGeom prst="rect">
            <a:avLst/>
          </a:prstGeom>
          <a:noFill/>
          <a:ln/>
        </p:spPr>
        <p:txBody>
          <a:bodyPr wrap="square" lIns="254" tIns="254" rIns="254" bIns="254" rtlCol="0" anchor="ctr">
            <a:normAutofit/>
          </a:bodyPr>
          <a:lstStyle/>
          <a:p>
            <a:pPr marL="0" indent="0">
              <a:buNone/>
            </a:pPr>
            <a:r>
              <a:rPr lang="en-US" sz="1600" b="1" dirty="0">
                <a:solidFill>
                  <a:srgbClr val="F97316"/>
                </a:solidFill>
              </a:rPr>
              <a:t>Measures</a:t>
            </a:r>
            <a:endParaRPr lang="en-US" sz="1600" dirty="0"/>
          </a:p>
        </p:txBody>
      </p:sp>
      <p:sp>
        <p:nvSpPr>
          <p:cNvPr id="12" name="Text 10"/>
          <p:cNvSpPr/>
          <p:nvPr/>
        </p:nvSpPr>
        <p:spPr>
          <a:xfrm>
            <a:off x="6217920" y="3538728"/>
            <a:ext cx="4846320" cy="667512"/>
          </a:xfrm>
          <a:prstGeom prst="rect">
            <a:avLst/>
          </a:prstGeom>
          <a:noFill/>
          <a:ln/>
        </p:spPr>
        <p:txBody>
          <a:bodyPr wrap="square" lIns="381" tIns="381" rIns="381" bIns="381" rtlCol="0" anchor="ctr">
            <a:normAutofit/>
          </a:bodyPr>
          <a:lstStyle/>
          <a:p>
            <a:pPr marL="0" indent="0">
              <a:buNone/>
            </a:pPr>
            <a:r>
              <a:rPr lang="en-US" sz="1300" dirty="0">
                <a:solidFill>
                  <a:srgbClr val="374151"/>
                </a:solidFill>
              </a:rPr>
              <a:t>Reuse, contract defects, auth findings, fallout, MTTR, projection freshness, compliance score</a:t>
            </a:r>
            <a:endParaRPr lang="en-US" sz="1300" dirty="0"/>
          </a:p>
        </p:txBody>
      </p:sp>
      <p:sp>
        <p:nvSpPr>
          <p:cNvPr id="13" name="Text 11"/>
          <p:cNvSpPr/>
          <p:nvPr/>
        </p:nvSpPr>
        <p:spPr>
          <a:xfrm>
            <a:off x="868680" y="4498848"/>
            <a:ext cx="2057400" cy="274320"/>
          </a:xfrm>
          <a:prstGeom prst="rect">
            <a:avLst/>
          </a:prstGeom>
          <a:noFill/>
          <a:ln/>
        </p:spPr>
        <p:txBody>
          <a:bodyPr wrap="square" lIns="0" tIns="0" rIns="0" bIns="0" rtlCol="0" anchor="ctr"/>
          <a:lstStyle/>
          <a:p>
            <a:pPr marL="0" indent="0">
              <a:buNone/>
            </a:pPr>
            <a:r>
              <a:rPr lang="en-US" sz="1300" b="1" dirty="0">
                <a:solidFill>
                  <a:srgbClr val="246BFE"/>
                </a:solidFill>
              </a:rPr>
              <a:t>Experimental setup</a:t>
            </a:r>
            <a:endParaRPr lang="en-US" sz="1300" dirty="0"/>
          </a:p>
        </p:txBody>
      </p:sp>
      <p:sp>
        <p:nvSpPr>
          <p:cNvPr id="14" name="Text 12"/>
          <p:cNvSpPr/>
          <p:nvPr/>
        </p:nvSpPr>
        <p:spPr>
          <a:xfrm>
            <a:off x="3611880" y="4681728"/>
            <a:ext cx="7543800" cy="411480"/>
          </a:xfrm>
          <a:prstGeom prst="rect">
            <a:avLst/>
          </a:prstGeom>
          <a:noFill/>
          <a:ln/>
        </p:spPr>
        <p:txBody>
          <a:bodyPr wrap="square" lIns="254" tIns="254" rIns="254" bIns="254" rtlCol="0" anchor="ctr">
            <a:normAutofit lnSpcReduction="10000"/>
          </a:bodyPr>
          <a:lstStyle/>
          <a:p>
            <a:pPr marL="0" indent="0">
              <a:buNone/>
            </a:pPr>
            <a:r>
              <a:rPr lang="en-US" sz="1380" dirty="0">
                <a:solidFill>
                  <a:srgbClr val="374151"/>
                </a:solidFill>
              </a:rPr>
              <a:t>Baseline implementation compared to framework-applied implementation using the same functional scope and simulated transaction volume. Results are illustrative, not empirical.</a:t>
            </a:r>
            <a:endParaRPr lang="en-US" sz="1380" dirty="0"/>
          </a:p>
        </p:txBody>
      </p:sp>
      <p:sp>
        <p:nvSpPr>
          <p:cNvPr id="15" name="Shape 13"/>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16" name="Text 14"/>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17" name="Text 15"/>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EXPERIMENTAL RESULTS</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Experimental outcomes: quality improved without slowing delivery</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a:solidFill>
                  <a:srgbClr val="4B5563"/>
                </a:solidFill>
              </a:rPr>
              <a:t>Experimental </a:t>
            </a:r>
            <a:r>
              <a:rPr lang="en-US" sz="1350" dirty="0">
                <a:solidFill>
                  <a:srgbClr val="4B5563"/>
                </a:solidFill>
              </a:rPr>
              <a:t>pilot result: the largest gains came from spec-driven contracts, policy-as-code, failure-path tests, and cross-layer telemetry.</a:t>
            </a:r>
            <a:endParaRPr lang="en-US" sz="1350" dirty="0"/>
          </a:p>
        </p:txBody>
      </p:sp>
      <p:sp>
        <p:nvSpPr>
          <p:cNvPr id="5" name="Text 3"/>
          <p:cNvSpPr/>
          <p:nvPr/>
        </p:nvSpPr>
        <p:spPr>
          <a:xfrm>
            <a:off x="502920" y="1720000"/>
            <a:ext cx="2450000" cy="411480"/>
          </a:xfrm>
          <a:prstGeom prst="rect">
            <a:avLst/>
          </a:prstGeom>
          <a:noFill/>
          <a:ln/>
        </p:spPr>
        <p:txBody>
          <a:bodyPr wrap="square" lIns="254" tIns="254" rIns="254" bIns="254" rtlCol="0" anchor="ctr">
            <a:normAutofit/>
          </a:bodyPr>
          <a:lstStyle/>
          <a:p>
            <a:pPr marL="0" indent="0" algn="ctr">
              <a:buNone/>
            </a:pPr>
            <a:r>
              <a:rPr lang="en-US" sz="2400" b="1" dirty="0">
                <a:solidFill>
                  <a:srgbClr val="246BFE"/>
                </a:solidFill>
              </a:rPr>
              <a:t>+41 pts</a:t>
            </a:r>
            <a:endParaRPr lang="en-US" sz="2400" dirty="0"/>
          </a:p>
        </p:txBody>
      </p:sp>
      <p:sp>
        <p:nvSpPr>
          <p:cNvPr id="6" name="Text 4"/>
          <p:cNvSpPr/>
          <p:nvPr/>
        </p:nvSpPr>
        <p:spPr>
          <a:xfrm>
            <a:off x="502920" y="2158912"/>
            <a:ext cx="2450000" cy="310896"/>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API reuse score</a:t>
            </a:r>
            <a:endParaRPr lang="en-US" sz="950" dirty="0"/>
          </a:p>
        </p:txBody>
      </p:sp>
      <p:sp>
        <p:nvSpPr>
          <p:cNvPr id="7" name="Text 5"/>
          <p:cNvSpPr/>
          <p:nvPr/>
        </p:nvSpPr>
        <p:spPr>
          <a:xfrm>
            <a:off x="502920" y="2469808"/>
            <a:ext cx="2450000" cy="219456"/>
          </a:xfrm>
          <a:prstGeom prst="rect">
            <a:avLst/>
          </a:prstGeom>
          <a:noFill/>
          <a:ln/>
        </p:spPr>
        <p:txBody>
          <a:bodyPr wrap="square" lIns="127" tIns="127" rIns="127" bIns="127" rtlCol="0" anchor="ctr">
            <a:normAutofit/>
          </a:bodyPr>
          <a:lstStyle/>
          <a:p>
            <a:pPr marL="0" indent="0" algn="ctr">
              <a:buNone/>
            </a:pPr>
            <a:r>
              <a:rPr lang="en-US" sz="750" dirty="0">
                <a:solidFill>
                  <a:srgbClr val="6B7280"/>
                </a:solidFill>
              </a:rPr>
              <a:t>baseline 42 → 83</a:t>
            </a:r>
            <a:endParaRPr lang="en-US" sz="750" dirty="0"/>
          </a:p>
        </p:txBody>
      </p:sp>
      <p:sp>
        <p:nvSpPr>
          <p:cNvPr id="8" name="Text 6"/>
          <p:cNvSpPr/>
          <p:nvPr/>
        </p:nvSpPr>
        <p:spPr>
          <a:xfrm>
            <a:off x="3150000" y="1720000"/>
            <a:ext cx="2450000" cy="411480"/>
          </a:xfrm>
          <a:prstGeom prst="rect">
            <a:avLst/>
          </a:prstGeom>
          <a:noFill/>
          <a:ln/>
        </p:spPr>
        <p:txBody>
          <a:bodyPr wrap="square" lIns="254" tIns="254" rIns="254" bIns="254" rtlCol="0" anchor="ctr">
            <a:normAutofit/>
          </a:bodyPr>
          <a:lstStyle/>
          <a:p>
            <a:pPr marL="0" indent="0" algn="ctr">
              <a:buNone/>
            </a:pPr>
            <a:r>
              <a:rPr lang="en-US" sz="2400" b="1" dirty="0">
                <a:solidFill>
                  <a:srgbClr val="00A88E"/>
                </a:solidFill>
              </a:rPr>
              <a:t>-71%</a:t>
            </a:r>
            <a:endParaRPr lang="en-US" sz="2400" dirty="0"/>
          </a:p>
        </p:txBody>
      </p:sp>
      <p:sp>
        <p:nvSpPr>
          <p:cNvPr id="9" name="Text 7"/>
          <p:cNvSpPr/>
          <p:nvPr/>
        </p:nvSpPr>
        <p:spPr>
          <a:xfrm>
            <a:off x="3150000" y="2158912"/>
            <a:ext cx="2450000" cy="310896"/>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contract defects</a:t>
            </a:r>
            <a:endParaRPr lang="en-US" sz="950" dirty="0"/>
          </a:p>
        </p:txBody>
      </p:sp>
      <p:sp>
        <p:nvSpPr>
          <p:cNvPr id="10" name="Text 8"/>
          <p:cNvSpPr/>
          <p:nvPr/>
        </p:nvSpPr>
        <p:spPr>
          <a:xfrm>
            <a:off x="3150000" y="2469808"/>
            <a:ext cx="2450000" cy="219456"/>
          </a:xfrm>
          <a:prstGeom prst="rect">
            <a:avLst/>
          </a:prstGeom>
          <a:noFill/>
          <a:ln/>
        </p:spPr>
        <p:txBody>
          <a:bodyPr wrap="square" lIns="127" tIns="127" rIns="127" bIns="127" rtlCol="0" anchor="ctr">
            <a:normAutofit/>
          </a:bodyPr>
          <a:lstStyle/>
          <a:p>
            <a:pPr marL="0" indent="0" algn="ctr">
              <a:buNone/>
            </a:pPr>
            <a:r>
              <a:rPr lang="en-US" sz="750" dirty="0">
                <a:solidFill>
                  <a:srgbClr val="6B7280"/>
                </a:solidFill>
              </a:rPr>
              <a:t>31 → 9 defects</a:t>
            </a:r>
            <a:endParaRPr lang="en-US" sz="750" dirty="0"/>
          </a:p>
        </p:txBody>
      </p:sp>
      <p:sp>
        <p:nvSpPr>
          <p:cNvPr id="11" name="Text 9"/>
          <p:cNvSpPr/>
          <p:nvPr/>
        </p:nvSpPr>
        <p:spPr>
          <a:xfrm>
            <a:off x="502920" y="2820000"/>
            <a:ext cx="2450000" cy="411480"/>
          </a:xfrm>
          <a:prstGeom prst="rect">
            <a:avLst/>
          </a:prstGeom>
          <a:noFill/>
          <a:ln/>
        </p:spPr>
        <p:txBody>
          <a:bodyPr wrap="square" lIns="254" tIns="254" rIns="254" bIns="254" rtlCol="0" anchor="ctr">
            <a:normAutofit/>
          </a:bodyPr>
          <a:lstStyle/>
          <a:p>
            <a:pPr marL="0" indent="0" algn="ctr">
              <a:buNone/>
            </a:pPr>
            <a:r>
              <a:rPr lang="en-US" sz="2400" b="1" dirty="0">
                <a:solidFill>
                  <a:srgbClr val="F97316"/>
                </a:solidFill>
              </a:rPr>
              <a:t>-67%</a:t>
            </a:r>
            <a:endParaRPr lang="en-US" sz="2400" dirty="0"/>
          </a:p>
        </p:txBody>
      </p:sp>
      <p:sp>
        <p:nvSpPr>
          <p:cNvPr id="12" name="Text 10"/>
          <p:cNvSpPr/>
          <p:nvPr/>
        </p:nvSpPr>
        <p:spPr>
          <a:xfrm>
            <a:off x="502920" y="3258912"/>
            <a:ext cx="2450000" cy="310896"/>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transaction fallout</a:t>
            </a:r>
            <a:endParaRPr lang="en-US" sz="950" dirty="0"/>
          </a:p>
        </p:txBody>
      </p:sp>
      <p:sp>
        <p:nvSpPr>
          <p:cNvPr id="13" name="Text 11"/>
          <p:cNvSpPr/>
          <p:nvPr/>
        </p:nvSpPr>
        <p:spPr>
          <a:xfrm>
            <a:off x="502920" y="3569808"/>
            <a:ext cx="2450000" cy="219456"/>
          </a:xfrm>
          <a:prstGeom prst="rect">
            <a:avLst/>
          </a:prstGeom>
          <a:noFill/>
          <a:ln/>
        </p:spPr>
        <p:txBody>
          <a:bodyPr wrap="square" lIns="127" tIns="127" rIns="127" bIns="127" rtlCol="0" anchor="ctr">
            <a:normAutofit/>
          </a:bodyPr>
          <a:lstStyle/>
          <a:p>
            <a:pPr marL="0" indent="0" algn="ctr">
              <a:buNone/>
            </a:pPr>
            <a:r>
              <a:rPr lang="en-US" sz="750" dirty="0">
                <a:solidFill>
                  <a:srgbClr val="6B7280"/>
                </a:solidFill>
              </a:rPr>
              <a:t>12% → 4%</a:t>
            </a:r>
            <a:endParaRPr lang="en-US" sz="750" dirty="0"/>
          </a:p>
        </p:txBody>
      </p:sp>
      <p:sp>
        <p:nvSpPr>
          <p:cNvPr id="14" name="Text 12"/>
          <p:cNvSpPr/>
          <p:nvPr/>
        </p:nvSpPr>
        <p:spPr>
          <a:xfrm>
            <a:off x="3150000" y="2820000"/>
            <a:ext cx="2450000" cy="411480"/>
          </a:xfrm>
          <a:prstGeom prst="rect">
            <a:avLst/>
          </a:prstGeom>
          <a:noFill/>
          <a:ln/>
        </p:spPr>
        <p:txBody>
          <a:bodyPr wrap="square" lIns="254" tIns="254" rIns="254" bIns="254" rtlCol="0" anchor="ctr">
            <a:normAutofit/>
          </a:bodyPr>
          <a:lstStyle/>
          <a:p>
            <a:pPr marL="0" indent="0" algn="ctr">
              <a:buNone/>
            </a:pPr>
            <a:r>
              <a:rPr lang="en-US" sz="2400" b="1" dirty="0">
                <a:solidFill>
                  <a:srgbClr val="7C3AED"/>
                </a:solidFill>
              </a:rPr>
              <a:t>-63%</a:t>
            </a:r>
            <a:endParaRPr lang="en-US" sz="2400" dirty="0"/>
          </a:p>
        </p:txBody>
      </p:sp>
      <p:sp>
        <p:nvSpPr>
          <p:cNvPr id="15" name="Text 13"/>
          <p:cNvSpPr/>
          <p:nvPr/>
        </p:nvSpPr>
        <p:spPr>
          <a:xfrm>
            <a:off x="3150000" y="3258912"/>
            <a:ext cx="2450000" cy="310896"/>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MTTR</a:t>
            </a:r>
            <a:endParaRPr lang="en-US" sz="950" dirty="0"/>
          </a:p>
        </p:txBody>
      </p:sp>
      <p:sp>
        <p:nvSpPr>
          <p:cNvPr id="16" name="Text 14"/>
          <p:cNvSpPr/>
          <p:nvPr/>
        </p:nvSpPr>
        <p:spPr>
          <a:xfrm>
            <a:off x="3150000" y="3569808"/>
            <a:ext cx="2450000" cy="219456"/>
          </a:xfrm>
          <a:prstGeom prst="rect">
            <a:avLst/>
          </a:prstGeom>
          <a:noFill/>
          <a:ln/>
        </p:spPr>
        <p:txBody>
          <a:bodyPr wrap="square" lIns="127" tIns="127" rIns="127" bIns="127" rtlCol="0" anchor="ctr">
            <a:normAutofit/>
          </a:bodyPr>
          <a:lstStyle/>
          <a:p>
            <a:pPr marL="0" indent="0" algn="ctr">
              <a:buNone/>
            </a:pPr>
            <a:r>
              <a:rPr lang="en-US" sz="750" dirty="0">
                <a:solidFill>
                  <a:srgbClr val="6B7280"/>
                </a:solidFill>
              </a:rPr>
              <a:t>5.4h → 2.0h</a:t>
            </a:r>
            <a:endParaRPr lang="en-US" sz="750" dirty="0"/>
          </a:p>
        </p:txBody>
      </p:sp>
      <p:sp>
        <p:nvSpPr>
          <p:cNvPr id="17" name="Text 15"/>
          <p:cNvSpPr/>
          <p:nvPr/>
        </p:nvSpPr>
        <p:spPr>
          <a:xfrm>
            <a:off x="502920" y="3920000"/>
            <a:ext cx="2450000" cy="411480"/>
          </a:xfrm>
          <a:prstGeom prst="rect">
            <a:avLst/>
          </a:prstGeom>
          <a:noFill/>
          <a:ln/>
        </p:spPr>
        <p:txBody>
          <a:bodyPr wrap="square" lIns="254" tIns="254" rIns="254" bIns="254" rtlCol="0" anchor="ctr">
            <a:normAutofit/>
          </a:bodyPr>
          <a:lstStyle/>
          <a:p>
            <a:pPr marL="0" indent="0" algn="ctr">
              <a:buNone/>
            </a:pPr>
            <a:r>
              <a:rPr lang="en-US" sz="2400" b="1" dirty="0">
                <a:solidFill>
                  <a:srgbClr val="E11D48"/>
                </a:solidFill>
              </a:rPr>
              <a:t>0</a:t>
            </a:r>
            <a:endParaRPr lang="en-US" sz="2400" dirty="0"/>
          </a:p>
        </p:txBody>
      </p:sp>
      <p:sp>
        <p:nvSpPr>
          <p:cNvPr id="18" name="Text 16"/>
          <p:cNvSpPr/>
          <p:nvPr/>
        </p:nvSpPr>
        <p:spPr>
          <a:xfrm>
            <a:off x="502920" y="4358912"/>
            <a:ext cx="2450000" cy="310896"/>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high-risk AI bypasses</a:t>
            </a:r>
            <a:endParaRPr lang="en-US" sz="950" dirty="0"/>
          </a:p>
        </p:txBody>
      </p:sp>
      <p:sp>
        <p:nvSpPr>
          <p:cNvPr id="19" name="Text 17"/>
          <p:cNvSpPr/>
          <p:nvPr/>
        </p:nvSpPr>
        <p:spPr>
          <a:xfrm>
            <a:off x="502920" y="4669808"/>
            <a:ext cx="2450000" cy="219456"/>
          </a:xfrm>
          <a:prstGeom prst="rect">
            <a:avLst/>
          </a:prstGeom>
          <a:noFill/>
          <a:ln/>
        </p:spPr>
        <p:txBody>
          <a:bodyPr wrap="square" lIns="127" tIns="127" rIns="127" bIns="127" rtlCol="0" anchor="ctr">
            <a:normAutofit/>
          </a:bodyPr>
          <a:lstStyle/>
          <a:p>
            <a:pPr marL="0" indent="0" algn="ctr">
              <a:buNone/>
            </a:pPr>
            <a:r>
              <a:rPr lang="en-US" sz="750" dirty="0">
                <a:solidFill>
                  <a:srgbClr val="6B7280"/>
                </a:solidFill>
              </a:rPr>
              <a:t>policy gate blocked all</a:t>
            </a:r>
            <a:endParaRPr lang="en-US" sz="750" dirty="0"/>
          </a:p>
        </p:txBody>
      </p:sp>
      <p:sp>
        <p:nvSpPr>
          <p:cNvPr id="20" name="Text 18"/>
          <p:cNvSpPr/>
          <p:nvPr/>
        </p:nvSpPr>
        <p:spPr>
          <a:xfrm>
            <a:off x="3150000" y="3920000"/>
            <a:ext cx="2450000" cy="411480"/>
          </a:xfrm>
          <a:prstGeom prst="rect">
            <a:avLst/>
          </a:prstGeom>
          <a:noFill/>
          <a:ln/>
        </p:spPr>
        <p:txBody>
          <a:bodyPr wrap="square" lIns="254" tIns="254" rIns="254" bIns="254" rtlCol="0" anchor="ctr">
            <a:normAutofit/>
          </a:bodyPr>
          <a:lstStyle/>
          <a:p>
            <a:pPr marL="0" indent="0" algn="ctr">
              <a:buNone/>
            </a:pPr>
            <a:r>
              <a:rPr lang="en-US" sz="2400" b="1" dirty="0">
                <a:solidFill>
                  <a:srgbClr val="40B66B"/>
                </a:solidFill>
              </a:rPr>
              <a:t>94%</a:t>
            </a:r>
            <a:endParaRPr lang="en-US" sz="2400" dirty="0"/>
          </a:p>
        </p:txBody>
      </p:sp>
      <p:sp>
        <p:nvSpPr>
          <p:cNvPr id="21" name="Text 19"/>
          <p:cNvSpPr/>
          <p:nvPr/>
        </p:nvSpPr>
        <p:spPr>
          <a:xfrm>
            <a:off x="3150000" y="4358912"/>
            <a:ext cx="2450000" cy="310896"/>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framework adherence</a:t>
            </a:r>
            <a:endParaRPr lang="en-US" sz="950" dirty="0"/>
          </a:p>
        </p:txBody>
      </p:sp>
      <p:sp>
        <p:nvSpPr>
          <p:cNvPr id="22" name="Text 20"/>
          <p:cNvSpPr/>
          <p:nvPr/>
        </p:nvSpPr>
        <p:spPr>
          <a:xfrm>
            <a:off x="3150000" y="4669808"/>
            <a:ext cx="2450000" cy="219456"/>
          </a:xfrm>
          <a:prstGeom prst="rect">
            <a:avLst/>
          </a:prstGeom>
          <a:noFill/>
          <a:ln/>
        </p:spPr>
        <p:txBody>
          <a:bodyPr wrap="square" lIns="127" tIns="127" rIns="127" bIns="127" rtlCol="0" anchor="ctr">
            <a:normAutofit/>
          </a:bodyPr>
          <a:lstStyle/>
          <a:p>
            <a:pPr marL="0" indent="0" algn="ctr">
              <a:buNone/>
            </a:pPr>
            <a:r>
              <a:rPr lang="en-US" sz="750" dirty="0">
                <a:solidFill>
                  <a:srgbClr val="6B7280"/>
                </a:solidFill>
              </a:rPr>
              <a:t>release gate score</a:t>
            </a:r>
            <a:endParaRPr lang="en-US" sz="750" dirty="0"/>
          </a:p>
        </p:txBody>
      </p:sp>
      <p:sp>
        <p:nvSpPr>
          <p:cNvPr id="23" name="Text 21"/>
          <p:cNvSpPr/>
          <p:nvPr/>
        </p:nvSpPr>
        <p:spPr>
          <a:xfrm>
            <a:off x="502920" y="5330000"/>
            <a:ext cx="1965960" cy="274320"/>
          </a:xfrm>
          <a:prstGeom prst="rect">
            <a:avLst/>
          </a:prstGeom>
          <a:noFill/>
          <a:ln/>
        </p:spPr>
        <p:txBody>
          <a:bodyPr wrap="square" lIns="0" tIns="0" rIns="0" bIns="0" rtlCol="0" anchor="ctr"/>
          <a:lstStyle/>
          <a:p>
            <a:pPr marL="0" indent="0">
              <a:buNone/>
            </a:pPr>
            <a:r>
              <a:rPr lang="en-US" sz="1350" b="1" dirty="0">
                <a:solidFill>
                  <a:srgbClr val="246BFE"/>
                </a:solidFill>
              </a:rPr>
              <a:t>Interpretation</a:t>
            </a:r>
            <a:endParaRPr lang="en-US" sz="1350" dirty="0"/>
          </a:p>
        </p:txBody>
      </p:sp>
      <p:sp>
        <p:nvSpPr>
          <p:cNvPr id="24" name="Text 22"/>
          <p:cNvSpPr/>
          <p:nvPr/>
        </p:nvSpPr>
        <p:spPr>
          <a:xfrm>
            <a:off x="2600000" y="5360000"/>
            <a:ext cx="8600000" cy="920000"/>
          </a:xfrm>
          <a:prstGeom prst="rect">
            <a:avLst/>
          </a:prstGeom>
          <a:noFill/>
          <a:ln/>
        </p:spPr>
        <p:txBody>
          <a:bodyPr wrap="square" lIns="254" tIns="254" rIns="254" bIns="254" rtlCol="0" anchor="ctr">
            <a:normAutofit/>
          </a:bodyPr>
          <a:lstStyle/>
          <a:p>
            <a:pPr marL="0" indent="0">
              <a:buNone/>
            </a:pPr>
            <a:r>
              <a:rPr lang="en-US" sz="1480" dirty="0">
                <a:solidFill>
                  <a:srgbClr val="111827"/>
                </a:solidFill>
              </a:rPr>
              <a:t>Framework adherence created measurable evidence: every API had a spec, test evidence, policy decision model, trace envelope, health impact, and integrity status.</a:t>
            </a:r>
            <a:endParaRPr lang="en-US" sz="1480" dirty="0"/>
          </a:p>
        </p:txBody>
      </p:sp>
      <p:sp>
        <p:nvSpPr>
          <p:cNvPr id="25" name="Shape 23"/>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26" name="Text 24"/>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27" name="Text 25"/>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14</a:t>
            </a:r>
            <a:endParaRPr lang="en-US" sz="900" dirty="0"/>
          </a:p>
        </p:txBody>
      </p:sp>
      <p:pic>
        <p:nvPicPr>
          <p:cNvPr id="32" name="Picture 31" descr="Generated image: Pilot results comparison chart">
            <a:extLst>
              <a:ext uri="{FF2B5EF4-FFF2-40B4-BE49-F238E27FC236}">
                <a16:creationId xmlns:a16="http://schemas.microsoft.com/office/drawing/2014/main" id="{A979FF44-8346-3F9B-D80B-1CE747594BD4}"/>
              </a:ext>
            </a:extLst>
          </p:cNvPr>
          <p:cNvPicPr>
            <a:picLocks noChangeAspect="1"/>
          </p:cNvPicPr>
          <p:nvPr/>
        </p:nvPicPr>
        <p:blipFill>
          <a:blip r:embed="rId3"/>
          <a:stretch>
            <a:fillRect/>
          </a:stretch>
        </p:blipFill>
        <p:spPr>
          <a:xfrm>
            <a:off x="5409987" y="1709521"/>
            <a:ext cx="6202893" cy="317933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ADOPTION APPROACH</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fontScale="92500"/>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Cap &amp; Grow: transition from API sprawl to governed capability contracts</a:t>
            </a:r>
            <a:endParaRPr lang="en-US" sz="2700" dirty="0"/>
          </a:p>
        </p:txBody>
      </p:sp>
      <p:sp>
        <p:nvSpPr>
          <p:cNvPr id="4" name="Text 2"/>
          <p:cNvSpPr/>
          <p:nvPr/>
        </p:nvSpPr>
        <p:spPr>
          <a:xfrm>
            <a:off x="512064" y="1170432"/>
            <a:ext cx="5092661" cy="320040"/>
          </a:xfrm>
          <a:prstGeom prst="rect">
            <a:avLst/>
          </a:prstGeom>
          <a:noFill/>
          <a:ln/>
        </p:spPr>
        <p:txBody>
          <a:bodyPr wrap="square" lIns="254" tIns="254" rIns="254" bIns="254" rtlCol="0" anchor="ctr">
            <a:normAutofit fontScale="92500" lnSpcReduction="20000"/>
          </a:bodyPr>
          <a:lstStyle/>
          <a:p>
            <a:pPr marL="0" indent="0">
              <a:buNone/>
            </a:pPr>
            <a:r>
              <a:rPr lang="en-US" sz="1350" dirty="0">
                <a:solidFill>
                  <a:srgbClr val="4B5563"/>
                </a:solidFill>
              </a:rPr>
              <a:t>Cap what creates risk today; grow the target architecture through measurable adoption waves.</a:t>
            </a:r>
            <a:endParaRPr lang="en-US" sz="1350" dirty="0"/>
          </a:p>
        </p:txBody>
      </p:sp>
      <p:sp>
        <p:nvSpPr>
          <p:cNvPr id="5" name="Text 3"/>
          <p:cNvSpPr/>
          <p:nvPr/>
        </p:nvSpPr>
        <p:spPr>
          <a:xfrm>
            <a:off x="502920" y="1520000"/>
            <a:ext cx="3250000" cy="320040"/>
          </a:xfrm>
          <a:prstGeom prst="rect">
            <a:avLst/>
          </a:prstGeom>
          <a:noFill/>
          <a:ln/>
        </p:spPr>
        <p:txBody>
          <a:bodyPr wrap="square" lIns="0" tIns="0" rIns="0" bIns="0" rtlCol="0" anchor="ctr"/>
          <a:lstStyle/>
          <a:p>
            <a:pPr marL="0" indent="0">
              <a:buNone/>
            </a:pPr>
            <a:r>
              <a:rPr lang="en-US" sz="1500" b="1">
                <a:solidFill>
                  <a:srgbClr val="E11D48"/>
                </a:solidFill>
              </a:rPr>
              <a:t>CAP</a:t>
            </a:r>
            <a:endParaRPr lang="en-US" sz="1500"/>
          </a:p>
        </p:txBody>
      </p:sp>
      <p:sp>
        <p:nvSpPr>
          <p:cNvPr id="6" name="Text 4"/>
          <p:cNvSpPr/>
          <p:nvPr/>
        </p:nvSpPr>
        <p:spPr>
          <a:xfrm>
            <a:off x="502920" y="1900000"/>
            <a:ext cx="2450592" cy="320040"/>
          </a:xfrm>
          <a:prstGeom prst="rect">
            <a:avLst/>
          </a:prstGeom>
          <a:noFill/>
          <a:ln/>
        </p:spPr>
        <p:txBody>
          <a:bodyPr wrap="square" lIns="254" tIns="254" rIns="254" bIns="254" rtlCol="0" anchor="ctr">
            <a:normAutofit/>
          </a:bodyPr>
          <a:lstStyle/>
          <a:p>
            <a:pPr marL="0" indent="0">
              <a:buNone/>
            </a:pPr>
            <a:r>
              <a:rPr lang="en-US" sz="1250" b="1" dirty="0">
                <a:solidFill>
                  <a:srgbClr val="E11D48"/>
                </a:solidFill>
              </a:rPr>
              <a:t>1. Stop the entropy</a:t>
            </a:r>
            <a:endParaRPr lang="en-US" sz="1250" dirty="0"/>
          </a:p>
        </p:txBody>
      </p:sp>
      <p:sp>
        <p:nvSpPr>
          <p:cNvPr id="7" name="Text 5"/>
          <p:cNvSpPr/>
          <p:nvPr/>
        </p:nvSpPr>
        <p:spPr>
          <a:xfrm>
            <a:off x="502920" y="2210000"/>
            <a:ext cx="2451947" cy="700000"/>
          </a:xfrm>
          <a:prstGeom prst="rect">
            <a:avLst/>
          </a:prstGeom>
          <a:noFill/>
          <a:ln/>
        </p:spPr>
        <p:txBody>
          <a:bodyPr wrap="square" lIns="381" tIns="381" rIns="381" bIns="381" rtlCol="0" anchor="ctr">
            <a:normAutofit/>
          </a:bodyPr>
          <a:lstStyle/>
          <a:p>
            <a:pPr marL="0" indent="0">
              <a:buNone/>
            </a:pPr>
            <a:r>
              <a:rPr lang="en-US" sz="1050" dirty="0">
                <a:solidFill>
                  <a:srgbClr val="374151"/>
                </a:solidFill>
              </a:rPr>
              <a:t>Freeze new screen-specific and database-wrapper endpoints unless exempted by architecture review.</a:t>
            </a:r>
            <a:endParaRPr lang="en-US" sz="1050" dirty="0"/>
          </a:p>
        </p:txBody>
      </p:sp>
      <p:sp>
        <p:nvSpPr>
          <p:cNvPr id="8" name="Text 6"/>
          <p:cNvSpPr/>
          <p:nvPr/>
        </p:nvSpPr>
        <p:spPr>
          <a:xfrm>
            <a:off x="502920" y="3010000"/>
            <a:ext cx="2450592" cy="320040"/>
          </a:xfrm>
          <a:prstGeom prst="rect">
            <a:avLst/>
          </a:prstGeom>
          <a:noFill/>
          <a:ln/>
        </p:spPr>
        <p:txBody>
          <a:bodyPr wrap="square" lIns="254" tIns="254" rIns="254" bIns="254" rtlCol="0" anchor="ctr">
            <a:normAutofit/>
          </a:bodyPr>
          <a:lstStyle/>
          <a:p>
            <a:pPr marL="0" indent="0">
              <a:buNone/>
            </a:pPr>
            <a:r>
              <a:rPr lang="en-US" sz="1250" b="1" dirty="0">
                <a:solidFill>
                  <a:srgbClr val="F97316"/>
                </a:solidFill>
              </a:rPr>
              <a:t>2. Classify and score</a:t>
            </a:r>
            <a:endParaRPr lang="en-US" sz="1250" dirty="0"/>
          </a:p>
        </p:txBody>
      </p:sp>
      <p:sp>
        <p:nvSpPr>
          <p:cNvPr id="9" name="Text 7"/>
          <p:cNvSpPr/>
          <p:nvPr/>
        </p:nvSpPr>
        <p:spPr>
          <a:xfrm>
            <a:off x="502920" y="3320000"/>
            <a:ext cx="2451947" cy="700000"/>
          </a:xfrm>
          <a:prstGeom prst="rect">
            <a:avLst/>
          </a:prstGeom>
          <a:noFill/>
          <a:ln/>
        </p:spPr>
        <p:txBody>
          <a:bodyPr wrap="square" lIns="381" tIns="381" rIns="381" bIns="381" rtlCol="0" anchor="ctr">
            <a:normAutofit/>
          </a:bodyPr>
          <a:lstStyle/>
          <a:p>
            <a:pPr marL="0" indent="0">
              <a:buNone/>
            </a:pPr>
            <a:r>
              <a:rPr lang="en-US" sz="1050" dirty="0">
                <a:solidFill>
                  <a:srgbClr val="374151"/>
                </a:solidFill>
              </a:rPr>
              <a:t>Tag existing APIs by layer, owner, consumer, risk, reuse, contract quality, observability, and integrity evidence.</a:t>
            </a:r>
            <a:endParaRPr lang="en-US" sz="1050" dirty="0"/>
          </a:p>
        </p:txBody>
      </p:sp>
      <p:sp>
        <p:nvSpPr>
          <p:cNvPr id="10" name="Text 8"/>
          <p:cNvSpPr/>
          <p:nvPr/>
        </p:nvSpPr>
        <p:spPr>
          <a:xfrm>
            <a:off x="502920" y="4120000"/>
            <a:ext cx="2450592" cy="320040"/>
          </a:xfrm>
          <a:prstGeom prst="rect">
            <a:avLst/>
          </a:prstGeom>
          <a:noFill/>
          <a:ln/>
        </p:spPr>
        <p:txBody>
          <a:bodyPr wrap="square" lIns="254" tIns="254" rIns="254" bIns="254" rtlCol="0" anchor="ctr">
            <a:normAutofit/>
          </a:bodyPr>
          <a:lstStyle/>
          <a:p>
            <a:pPr marL="0" indent="0">
              <a:buNone/>
            </a:pPr>
            <a:r>
              <a:rPr lang="en-US" sz="1250" b="1" dirty="0">
                <a:solidFill>
                  <a:srgbClr val="FFB000"/>
                </a:solidFill>
              </a:rPr>
              <a:t>3. Wrap or retire</a:t>
            </a:r>
            <a:endParaRPr lang="en-US" sz="1250" dirty="0"/>
          </a:p>
        </p:txBody>
      </p:sp>
      <p:sp>
        <p:nvSpPr>
          <p:cNvPr id="11" name="Text 9"/>
          <p:cNvSpPr/>
          <p:nvPr/>
        </p:nvSpPr>
        <p:spPr>
          <a:xfrm>
            <a:off x="502920" y="4430000"/>
            <a:ext cx="2451947" cy="700000"/>
          </a:xfrm>
          <a:prstGeom prst="rect">
            <a:avLst/>
          </a:prstGeom>
          <a:noFill/>
          <a:ln/>
        </p:spPr>
        <p:txBody>
          <a:bodyPr wrap="square" lIns="381" tIns="381" rIns="381" bIns="381" rtlCol="0" anchor="ctr">
            <a:normAutofit/>
          </a:bodyPr>
          <a:lstStyle/>
          <a:p>
            <a:pPr marL="0" indent="0">
              <a:buNone/>
            </a:pPr>
            <a:r>
              <a:rPr lang="en-US" sz="1050" dirty="0">
                <a:solidFill>
                  <a:srgbClr val="374151"/>
                </a:solidFill>
              </a:rPr>
              <a:t>Use facades/BFFs for unstable legacy access, then retire duplicate or low-value endpoints.</a:t>
            </a:r>
            <a:endParaRPr lang="en-US" sz="1050" dirty="0"/>
          </a:p>
        </p:txBody>
      </p:sp>
      <p:sp>
        <p:nvSpPr>
          <p:cNvPr id="12" name="Text 10"/>
          <p:cNvSpPr/>
          <p:nvPr/>
        </p:nvSpPr>
        <p:spPr>
          <a:xfrm>
            <a:off x="3154134" y="1581911"/>
            <a:ext cx="3250000" cy="320040"/>
          </a:xfrm>
          <a:prstGeom prst="rect">
            <a:avLst/>
          </a:prstGeom>
          <a:noFill/>
          <a:ln/>
        </p:spPr>
        <p:txBody>
          <a:bodyPr wrap="square" lIns="0" tIns="0" rIns="0" bIns="0" rtlCol="0" anchor="ctr"/>
          <a:lstStyle/>
          <a:p>
            <a:pPr marL="0" indent="0">
              <a:buNone/>
            </a:pPr>
            <a:r>
              <a:rPr lang="en-US" sz="1500" b="1" dirty="0">
                <a:solidFill>
                  <a:srgbClr val="40B66B"/>
                </a:solidFill>
              </a:rPr>
              <a:t>GROW</a:t>
            </a:r>
            <a:endParaRPr lang="en-US" sz="1500" dirty="0"/>
          </a:p>
        </p:txBody>
      </p:sp>
      <p:sp>
        <p:nvSpPr>
          <p:cNvPr id="13" name="Text 11"/>
          <p:cNvSpPr/>
          <p:nvPr/>
        </p:nvSpPr>
        <p:spPr>
          <a:xfrm>
            <a:off x="3154134" y="1900000"/>
            <a:ext cx="2450592" cy="320040"/>
          </a:xfrm>
          <a:prstGeom prst="rect">
            <a:avLst/>
          </a:prstGeom>
          <a:noFill/>
          <a:ln/>
        </p:spPr>
        <p:txBody>
          <a:bodyPr wrap="square" lIns="254" tIns="254" rIns="254" bIns="254" rtlCol="0" anchor="ctr">
            <a:normAutofit/>
          </a:bodyPr>
          <a:lstStyle/>
          <a:p>
            <a:pPr marL="0" indent="0">
              <a:buNone/>
            </a:pPr>
            <a:r>
              <a:rPr lang="en-US" sz="1250" b="1" dirty="0">
                <a:solidFill>
                  <a:srgbClr val="40B66B"/>
                </a:solidFill>
              </a:rPr>
              <a:t>4. Build API products</a:t>
            </a:r>
            <a:endParaRPr lang="en-US" sz="1250" dirty="0"/>
          </a:p>
        </p:txBody>
      </p:sp>
      <p:sp>
        <p:nvSpPr>
          <p:cNvPr id="14" name="Text 12"/>
          <p:cNvSpPr/>
          <p:nvPr/>
        </p:nvSpPr>
        <p:spPr>
          <a:xfrm>
            <a:off x="3154133" y="2253979"/>
            <a:ext cx="2450592" cy="700000"/>
          </a:xfrm>
          <a:prstGeom prst="rect">
            <a:avLst/>
          </a:prstGeom>
          <a:noFill/>
          <a:ln/>
        </p:spPr>
        <p:txBody>
          <a:bodyPr wrap="square" lIns="381" tIns="381" rIns="381" bIns="381" rtlCol="0" anchor="ctr">
            <a:normAutofit/>
          </a:bodyPr>
          <a:lstStyle/>
          <a:p>
            <a:pPr marL="0" indent="0">
              <a:buNone/>
            </a:pPr>
            <a:r>
              <a:rPr lang="en-US" sz="1050" dirty="0">
                <a:solidFill>
                  <a:srgbClr val="374151"/>
                </a:solidFill>
              </a:rPr>
              <a:t>Grow domain, process, data, event, health, MCP, and A2A APIs using the spec-driven factory.</a:t>
            </a:r>
            <a:endParaRPr lang="en-US" sz="1050" dirty="0"/>
          </a:p>
        </p:txBody>
      </p:sp>
      <p:sp>
        <p:nvSpPr>
          <p:cNvPr id="15" name="Text 13"/>
          <p:cNvSpPr/>
          <p:nvPr/>
        </p:nvSpPr>
        <p:spPr>
          <a:xfrm>
            <a:off x="3154133" y="3010000"/>
            <a:ext cx="2450592" cy="320040"/>
          </a:xfrm>
          <a:prstGeom prst="rect">
            <a:avLst/>
          </a:prstGeom>
          <a:noFill/>
          <a:ln/>
        </p:spPr>
        <p:txBody>
          <a:bodyPr wrap="square" lIns="254" tIns="254" rIns="254" bIns="254" rtlCol="0" anchor="ctr">
            <a:normAutofit/>
          </a:bodyPr>
          <a:lstStyle/>
          <a:p>
            <a:pPr marL="0" indent="0">
              <a:buNone/>
            </a:pPr>
            <a:r>
              <a:rPr lang="en-US" sz="1250" b="1" dirty="0">
                <a:solidFill>
                  <a:srgbClr val="00A88E"/>
                </a:solidFill>
              </a:rPr>
              <a:t>5. Automate compliance</a:t>
            </a:r>
            <a:endParaRPr lang="en-US" sz="1250" dirty="0"/>
          </a:p>
        </p:txBody>
      </p:sp>
      <p:sp>
        <p:nvSpPr>
          <p:cNvPr id="16" name="Text 14"/>
          <p:cNvSpPr/>
          <p:nvPr/>
        </p:nvSpPr>
        <p:spPr>
          <a:xfrm>
            <a:off x="3154133" y="3320000"/>
            <a:ext cx="2450592" cy="700000"/>
          </a:xfrm>
          <a:prstGeom prst="rect">
            <a:avLst/>
          </a:prstGeom>
          <a:noFill/>
          <a:ln/>
        </p:spPr>
        <p:txBody>
          <a:bodyPr wrap="square" lIns="381" tIns="381" rIns="381" bIns="381" rtlCol="0" anchor="ctr">
            <a:normAutofit/>
          </a:bodyPr>
          <a:lstStyle/>
          <a:p>
            <a:pPr marL="0" indent="0">
              <a:buNone/>
            </a:pPr>
            <a:r>
              <a:rPr lang="en-US" sz="1050" dirty="0">
                <a:solidFill>
                  <a:srgbClr val="374151"/>
                </a:solidFill>
              </a:rPr>
              <a:t>Make framework adherence a CI/CD release gate: specs, tests, policy, health, trace, and integrity.</a:t>
            </a:r>
            <a:endParaRPr lang="en-US" sz="1050" dirty="0"/>
          </a:p>
        </p:txBody>
      </p:sp>
      <p:sp>
        <p:nvSpPr>
          <p:cNvPr id="17" name="Text 15"/>
          <p:cNvSpPr/>
          <p:nvPr/>
        </p:nvSpPr>
        <p:spPr>
          <a:xfrm>
            <a:off x="3154133" y="4120000"/>
            <a:ext cx="2450592" cy="320040"/>
          </a:xfrm>
          <a:prstGeom prst="rect">
            <a:avLst/>
          </a:prstGeom>
          <a:noFill/>
          <a:ln/>
        </p:spPr>
        <p:txBody>
          <a:bodyPr wrap="square" lIns="254" tIns="254" rIns="254" bIns="254" rtlCol="0" anchor="ctr">
            <a:normAutofit/>
          </a:bodyPr>
          <a:lstStyle/>
          <a:p>
            <a:pPr marL="0" indent="0">
              <a:buNone/>
            </a:pPr>
            <a:r>
              <a:rPr lang="en-US" sz="1250" b="1" dirty="0">
                <a:solidFill>
                  <a:srgbClr val="246BFE"/>
                </a:solidFill>
              </a:rPr>
              <a:t>6. Scale by capability</a:t>
            </a:r>
            <a:endParaRPr lang="en-US" sz="1250" dirty="0"/>
          </a:p>
        </p:txBody>
      </p:sp>
      <p:sp>
        <p:nvSpPr>
          <p:cNvPr id="18" name="Text 16"/>
          <p:cNvSpPr/>
          <p:nvPr/>
        </p:nvSpPr>
        <p:spPr>
          <a:xfrm>
            <a:off x="3154133" y="4430000"/>
            <a:ext cx="2450592" cy="700000"/>
          </a:xfrm>
          <a:prstGeom prst="rect">
            <a:avLst/>
          </a:prstGeom>
          <a:noFill/>
          <a:ln/>
        </p:spPr>
        <p:txBody>
          <a:bodyPr wrap="square" lIns="381" tIns="381" rIns="381" bIns="381" rtlCol="0" anchor="ctr">
            <a:normAutofit/>
          </a:bodyPr>
          <a:lstStyle/>
          <a:p>
            <a:pPr marL="0" indent="0">
              <a:buNone/>
            </a:pPr>
            <a:r>
              <a:rPr lang="en-US" sz="1050" dirty="0">
                <a:solidFill>
                  <a:srgbClr val="374151"/>
                </a:solidFill>
              </a:rPr>
              <a:t>Expand wave-by-wave: order lookup → disconnect workflow → billing review → AI/A2A-assisted operations.</a:t>
            </a:r>
            <a:endParaRPr lang="en-US" sz="1050" dirty="0"/>
          </a:p>
        </p:txBody>
      </p:sp>
      <p:sp>
        <p:nvSpPr>
          <p:cNvPr id="19" name="Text 17"/>
          <p:cNvSpPr/>
          <p:nvPr/>
        </p:nvSpPr>
        <p:spPr>
          <a:xfrm>
            <a:off x="769620" y="5725767"/>
            <a:ext cx="10652760" cy="502920"/>
          </a:xfrm>
          <a:prstGeom prst="rect">
            <a:avLst/>
          </a:prstGeom>
          <a:solidFill>
            <a:srgbClr val="EAF1FF"/>
          </a:solidFill>
          <a:ln>
            <a:solidFill>
              <a:srgbClr val="EAF1FF"/>
            </a:solidFill>
          </a:ln>
        </p:spPr>
        <p:txBody>
          <a:bodyPr wrap="square" lIns="508" tIns="508" rIns="508" bIns="508" rtlCol="0" anchor="ctr">
            <a:normAutofit/>
          </a:bodyPr>
          <a:lstStyle/>
          <a:p>
            <a:pPr marL="0" indent="0" algn="ctr">
              <a:buNone/>
            </a:pPr>
            <a:r>
              <a:rPr lang="en-US" sz="1550" b="1" dirty="0">
                <a:solidFill>
                  <a:srgbClr val="0B1F3A"/>
                </a:solidFill>
              </a:rPr>
              <a:t>Closing thesis: APIs should be managed as business capability contracts — lean, spec-driven, secure, observable, AI-ready, and integrity-preserving.</a:t>
            </a:r>
            <a:endParaRPr lang="en-US" sz="1550" dirty="0"/>
          </a:p>
        </p:txBody>
      </p:sp>
      <p:sp>
        <p:nvSpPr>
          <p:cNvPr id="20" name="Shape 18"/>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21" name="Text 19"/>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22" name="Text 20"/>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15</a:t>
            </a:r>
            <a:endParaRPr lang="en-US" sz="900" dirty="0"/>
          </a:p>
        </p:txBody>
      </p:sp>
      <p:pic>
        <p:nvPicPr>
          <p:cNvPr id="28" name="Picture 27">
            <a:extLst>
              <a:ext uri="{FF2B5EF4-FFF2-40B4-BE49-F238E27FC236}">
                <a16:creationId xmlns:a16="http://schemas.microsoft.com/office/drawing/2014/main" id="{A0A0EA7E-4646-B4EC-2747-081BF6DE4F0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086600" y="1519999"/>
            <a:ext cx="0" cy="0"/>
          </a:xfrm>
          <a:prstGeom prst="rect">
            <a:avLst/>
          </a:prstGeom>
        </p:spPr>
      </p:pic>
      <p:pic>
        <p:nvPicPr>
          <p:cNvPr id="29" name="Picture 28">
            <a:extLst>
              <a:ext uri="{FF2B5EF4-FFF2-40B4-BE49-F238E27FC236}">
                <a16:creationId xmlns:a16="http://schemas.microsoft.com/office/drawing/2014/main" id="{CF99D54A-79B7-BA9B-EA66-5429FCAC348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803991" y="1124711"/>
            <a:ext cx="5618389" cy="438322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CC71C-0B69-F81E-F1A8-E821CA49DE6E}"/>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4A1A87E-1EEA-1BB8-750A-DFA391AB9CE5}"/>
              </a:ext>
            </a:extLst>
          </p:cNvPr>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Q&amp;A</a:t>
            </a:r>
            <a:endParaRPr lang="en-US" sz="1000" dirty="0"/>
          </a:p>
        </p:txBody>
      </p:sp>
      <p:sp>
        <p:nvSpPr>
          <p:cNvPr id="3" name="Text 1">
            <a:extLst>
              <a:ext uri="{FF2B5EF4-FFF2-40B4-BE49-F238E27FC236}">
                <a16:creationId xmlns:a16="http://schemas.microsoft.com/office/drawing/2014/main" id="{FF502ECF-B469-DCF7-865B-DA044A91FD65}"/>
              </a:ext>
            </a:extLst>
          </p:cNvPr>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Thank You</a:t>
            </a:r>
            <a:endParaRPr lang="en-US" sz="2700" dirty="0"/>
          </a:p>
        </p:txBody>
      </p:sp>
      <p:sp>
        <p:nvSpPr>
          <p:cNvPr id="20" name="Shape 18">
            <a:extLst>
              <a:ext uri="{FF2B5EF4-FFF2-40B4-BE49-F238E27FC236}">
                <a16:creationId xmlns:a16="http://schemas.microsoft.com/office/drawing/2014/main" id="{EDA8129B-D569-3EA4-44A1-B2CB16D55E83}"/>
              </a:ext>
            </a:extLst>
          </p:cNvPr>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21" name="Text 19">
            <a:extLst>
              <a:ext uri="{FF2B5EF4-FFF2-40B4-BE49-F238E27FC236}">
                <a16:creationId xmlns:a16="http://schemas.microsoft.com/office/drawing/2014/main" id="{878B276E-7732-188F-77E4-B64CC2DF0CF9}"/>
              </a:ext>
            </a:extLst>
          </p:cNvPr>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22" name="Text 20">
            <a:extLst>
              <a:ext uri="{FF2B5EF4-FFF2-40B4-BE49-F238E27FC236}">
                <a16:creationId xmlns:a16="http://schemas.microsoft.com/office/drawing/2014/main" id="{9FABCB4B-A5E6-CE2D-5F87-95EF6E8D8654}"/>
              </a:ext>
            </a:extLst>
          </p:cNvPr>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15</a:t>
            </a:r>
            <a:endParaRPr lang="en-US" sz="900" dirty="0"/>
          </a:p>
        </p:txBody>
      </p:sp>
      <p:pic>
        <p:nvPicPr>
          <p:cNvPr id="28" name="Picture 27">
            <a:extLst>
              <a:ext uri="{FF2B5EF4-FFF2-40B4-BE49-F238E27FC236}">
                <a16:creationId xmlns:a16="http://schemas.microsoft.com/office/drawing/2014/main" id="{DC8125DE-D9F2-B334-E940-0A2598A6B9E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086600" y="1519999"/>
            <a:ext cx="0" cy="0"/>
          </a:xfrm>
          <a:prstGeom prst="rect">
            <a:avLst/>
          </a:prstGeom>
        </p:spPr>
      </p:pic>
      <p:pic>
        <p:nvPicPr>
          <p:cNvPr id="25" name="Picture 24" descr="Yellow and blue symbols">
            <a:extLst>
              <a:ext uri="{FF2B5EF4-FFF2-40B4-BE49-F238E27FC236}">
                <a16:creationId xmlns:a16="http://schemas.microsoft.com/office/drawing/2014/main" id="{FE6DF43A-8E8D-5F5D-B0A2-45E121141308}"/>
              </a:ext>
            </a:extLst>
          </p:cNvPr>
          <p:cNvPicPr>
            <a:picLocks noChangeAspect="1"/>
          </p:cNvPicPr>
          <p:nvPr/>
        </p:nvPicPr>
        <p:blipFill>
          <a:blip r:embed="rId4"/>
          <a:stretch>
            <a:fillRect/>
          </a:stretch>
        </p:blipFill>
        <p:spPr>
          <a:xfrm>
            <a:off x="741074" y="1599390"/>
            <a:ext cx="3648046" cy="2791803"/>
          </a:xfrm>
          <a:prstGeom prst="rect">
            <a:avLst/>
          </a:prstGeom>
        </p:spPr>
      </p:pic>
      <p:pic>
        <p:nvPicPr>
          <p:cNvPr id="30" name="Picture 29">
            <a:extLst>
              <a:ext uri="{FF2B5EF4-FFF2-40B4-BE49-F238E27FC236}">
                <a16:creationId xmlns:a16="http://schemas.microsoft.com/office/drawing/2014/main" id="{F44C1D77-2CB1-1A8C-4B68-1669E7719FE8}"/>
              </a:ext>
            </a:extLst>
          </p:cNvPr>
          <p:cNvPicPr>
            <a:picLocks noChangeAspect="1"/>
          </p:cNvPicPr>
          <p:nvPr/>
        </p:nvPicPr>
        <p:blipFill>
          <a:blip r:embed="rId5"/>
          <a:stretch>
            <a:fillRect/>
          </a:stretch>
        </p:blipFill>
        <p:spPr>
          <a:xfrm>
            <a:off x="4636770" y="3370897"/>
            <a:ext cx="7277100" cy="2705100"/>
          </a:xfrm>
          <a:prstGeom prst="rect">
            <a:avLst/>
          </a:prstGeom>
        </p:spPr>
      </p:pic>
    </p:spTree>
    <p:extLst>
      <p:ext uri="{BB962C8B-B14F-4D97-AF65-F5344CB8AC3E}">
        <p14:creationId xmlns:p14="http://schemas.microsoft.com/office/powerpoint/2010/main" val="1472691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MOTIVATION</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Why API architecture needs a stronger operating model</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Enterprise API portfolios often grow faster than their governance, testing, observability, and transition practices.</a:t>
            </a:r>
            <a:endParaRPr lang="en-US" sz="1350" dirty="0"/>
          </a:p>
        </p:txBody>
      </p:sp>
      <p:sp>
        <p:nvSpPr>
          <p:cNvPr id="5" name="Text 3"/>
          <p:cNvSpPr/>
          <p:nvPr/>
        </p:nvSpPr>
        <p:spPr>
          <a:xfrm>
            <a:off x="594360" y="1645920"/>
            <a:ext cx="4892040" cy="320040"/>
          </a:xfrm>
          <a:prstGeom prst="rect">
            <a:avLst/>
          </a:prstGeom>
          <a:noFill/>
          <a:ln/>
        </p:spPr>
        <p:txBody>
          <a:bodyPr wrap="square" lIns="254" tIns="254" rIns="254" bIns="254" rtlCol="0" anchor="ctr">
            <a:normAutofit/>
          </a:bodyPr>
          <a:lstStyle/>
          <a:p>
            <a:pPr marL="0" indent="0">
              <a:buNone/>
            </a:pPr>
            <a:r>
              <a:rPr lang="en-US" sz="1500" b="1" dirty="0">
                <a:solidFill>
                  <a:srgbClr val="246BFE"/>
                </a:solidFill>
              </a:rPr>
              <a:t>Endpoint sprawl</a:t>
            </a:r>
            <a:endParaRPr lang="en-US" sz="1500" dirty="0"/>
          </a:p>
        </p:txBody>
      </p:sp>
      <p:sp>
        <p:nvSpPr>
          <p:cNvPr id="6" name="Text 4"/>
          <p:cNvSpPr/>
          <p:nvPr/>
        </p:nvSpPr>
        <p:spPr>
          <a:xfrm>
            <a:off x="594360" y="2029968"/>
            <a:ext cx="4892040" cy="484632"/>
          </a:xfrm>
          <a:prstGeom prst="rect">
            <a:avLst/>
          </a:prstGeom>
          <a:noFill/>
          <a:ln/>
        </p:spPr>
        <p:txBody>
          <a:bodyPr wrap="square" lIns="381" tIns="381" rIns="381" bIns="381" rtlCol="0" anchor="ctr">
            <a:normAutofit/>
          </a:bodyPr>
          <a:lstStyle/>
          <a:p>
            <a:pPr marL="0" indent="0">
              <a:buNone/>
            </a:pPr>
            <a:r>
              <a:rPr lang="en-US" sz="1300" dirty="0">
                <a:solidFill>
                  <a:srgbClr val="374151"/>
                </a:solidFill>
              </a:rPr>
              <a:t>Screen-specific and database-wrapper APIs multiply across teams.</a:t>
            </a:r>
            <a:endParaRPr lang="en-US" sz="1300" dirty="0"/>
          </a:p>
        </p:txBody>
      </p:sp>
      <p:sp>
        <p:nvSpPr>
          <p:cNvPr id="7" name="Text 5"/>
          <p:cNvSpPr/>
          <p:nvPr/>
        </p:nvSpPr>
        <p:spPr>
          <a:xfrm>
            <a:off x="6217920" y="1645920"/>
            <a:ext cx="4892040" cy="320040"/>
          </a:xfrm>
          <a:prstGeom prst="rect">
            <a:avLst/>
          </a:prstGeom>
          <a:noFill/>
          <a:ln/>
        </p:spPr>
        <p:txBody>
          <a:bodyPr wrap="square" lIns="254" tIns="254" rIns="254" bIns="254" rtlCol="0" anchor="ctr">
            <a:normAutofit/>
          </a:bodyPr>
          <a:lstStyle/>
          <a:p>
            <a:pPr marL="0" indent="0">
              <a:buNone/>
            </a:pPr>
            <a:r>
              <a:rPr lang="en-US" sz="1500" b="1" dirty="0">
                <a:solidFill>
                  <a:srgbClr val="7C3AED"/>
                </a:solidFill>
              </a:rPr>
              <a:t>Fragile processes</a:t>
            </a:r>
            <a:endParaRPr lang="en-US" sz="1500" dirty="0"/>
          </a:p>
        </p:txBody>
      </p:sp>
      <p:sp>
        <p:nvSpPr>
          <p:cNvPr id="8" name="Text 6"/>
          <p:cNvSpPr/>
          <p:nvPr/>
        </p:nvSpPr>
        <p:spPr>
          <a:xfrm>
            <a:off x="6217920" y="2029968"/>
            <a:ext cx="4892040" cy="484632"/>
          </a:xfrm>
          <a:prstGeom prst="rect">
            <a:avLst/>
          </a:prstGeom>
          <a:noFill/>
          <a:ln/>
        </p:spPr>
        <p:txBody>
          <a:bodyPr wrap="square" lIns="381" tIns="381" rIns="381" bIns="381" rtlCol="0" anchor="ctr">
            <a:normAutofit/>
          </a:bodyPr>
          <a:lstStyle/>
          <a:p>
            <a:pPr marL="0" indent="0">
              <a:buNone/>
            </a:pPr>
            <a:r>
              <a:rPr lang="en-US" sz="1300" dirty="0">
                <a:solidFill>
                  <a:srgbClr val="374151"/>
                </a:solidFill>
              </a:rPr>
              <a:t>Partial failures leave mismatched states across business domains.</a:t>
            </a:r>
            <a:endParaRPr lang="en-US" sz="1300" dirty="0"/>
          </a:p>
        </p:txBody>
      </p:sp>
      <p:sp>
        <p:nvSpPr>
          <p:cNvPr id="9" name="Text 7"/>
          <p:cNvSpPr/>
          <p:nvPr/>
        </p:nvSpPr>
        <p:spPr>
          <a:xfrm>
            <a:off x="594360" y="2788920"/>
            <a:ext cx="4892040" cy="320040"/>
          </a:xfrm>
          <a:prstGeom prst="rect">
            <a:avLst/>
          </a:prstGeom>
          <a:noFill/>
          <a:ln/>
        </p:spPr>
        <p:txBody>
          <a:bodyPr wrap="square" lIns="254" tIns="254" rIns="254" bIns="254" rtlCol="0" anchor="ctr">
            <a:normAutofit/>
          </a:bodyPr>
          <a:lstStyle/>
          <a:p>
            <a:pPr marL="0" indent="0">
              <a:buNone/>
            </a:pPr>
            <a:r>
              <a:rPr lang="en-US" sz="1500" b="1" dirty="0">
                <a:solidFill>
                  <a:srgbClr val="E11D48"/>
                </a:solidFill>
              </a:rPr>
              <a:t>AI risk surface</a:t>
            </a:r>
            <a:endParaRPr lang="en-US" sz="1500" dirty="0"/>
          </a:p>
        </p:txBody>
      </p:sp>
      <p:sp>
        <p:nvSpPr>
          <p:cNvPr id="10" name="Text 8"/>
          <p:cNvSpPr/>
          <p:nvPr/>
        </p:nvSpPr>
        <p:spPr>
          <a:xfrm>
            <a:off x="594360" y="3172968"/>
            <a:ext cx="4892040" cy="484632"/>
          </a:xfrm>
          <a:prstGeom prst="rect">
            <a:avLst/>
          </a:prstGeom>
          <a:noFill/>
          <a:ln/>
        </p:spPr>
        <p:txBody>
          <a:bodyPr wrap="square" lIns="381" tIns="381" rIns="381" bIns="381" rtlCol="0" anchor="ctr">
            <a:normAutofit/>
          </a:bodyPr>
          <a:lstStyle/>
          <a:p>
            <a:pPr marL="0" indent="0">
              <a:buNone/>
            </a:pPr>
            <a:r>
              <a:rPr lang="en-US" sz="1300" dirty="0">
                <a:solidFill>
                  <a:srgbClr val="374151"/>
                </a:solidFill>
              </a:rPr>
              <a:t>Agents and tools can invoke APIs without sufficient guardrails.</a:t>
            </a:r>
            <a:endParaRPr lang="en-US" sz="1300" dirty="0"/>
          </a:p>
        </p:txBody>
      </p:sp>
      <p:sp>
        <p:nvSpPr>
          <p:cNvPr id="11" name="Text 9"/>
          <p:cNvSpPr/>
          <p:nvPr/>
        </p:nvSpPr>
        <p:spPr>
          <a:xfrm>
            <a:off x="6217920" y="2788920"/>
            <a:ext cx="4892040" cy="320040"/>
          </a:xfrm>
          <a:prstGeom prst="rect">
            <a:avLst/>
          </a:prstGeom>
          <a:noFill/>
          <a:ln/>
        </p:spPr>
        <p:txBody>
          <a:bodyPr wrap="square" lIns="254" tIns="254" rIns="254" bIns="254" rtlCol="0" anchor="ctr">
            <a:normAutofit/>
          </a:bodyPr>
          <a:lstStyle/>
          <a:p>
            <a:pPr marL="0" indent="0">
              <a:buNone/>
            </a:pPr>
            <a:r>
              <a:rPr lang="en-US" sz="1500" b="1" dirty="0">
                <a:solidFill>
                  <a:srgbClr val="00A88E"/>
                </a:solidFill>
              </a:rPr>
              <a:t>NoSQL integrity gap</a:t>
            </a:r>
            <a:endParaRPr lang="en-US" sz="1500" dirty="0"/>
          </a:p>
        </p:txBody>
      </p:sp>
      <p:sp>
        <p:nvSpPr>
          <p:cNvPr id="12" name="Text 10"/>
          <p:cNvSpPr/>
          <p:nvPr/>
        </p:nvSpPr>
        <p:spPr>
          <a:xfrm>
            <a:off x="6217920" y="3172968"/>
            <a:ext cx="4892040" cy="484632"/>
          </a:xfrm>
          <a:prstGeom prst="rect">
            <a:avLst/>
          </a:prstGeom>
          <a:noFill/>
          <a:ln/>
        </p:spPr>
        <p:txBody>
          <a:bodyPr wrap="square" lIns="381" tIns="381" rIns="381" bIns="381" rtlCol="0" anchor="ctr">
            <a:normAutofit/>
          </a:bodyPr>
          <a:lstStyle/>
          <a:p>
            <a:pPr marL="0" indent="0">
              <a:buNone/>
            </a:pPr>
            <a:r>
              <a:rPr lang="en-US" sz="1300" dirty="0">
                <a:solidFill>
                  <a:srgbClr val="374151"/>
                </a:solidFill>
              </a:rPr>
              <a:t>Denormalized entities and projections need explicit consistency controls.</a:t>
            </a:r>
            <a:endParaRPr lang="en-US" sz="1300" dirty="0"/>
          </a:p>
        </p:txBody>
      </p:sp>
      <p:sp>
        <p:nvSpPr>
          <p:cNvPr id="13" name="Text 11"/>
          <p:cNvSpPr/>
          <p:nvPr/>
        </p:nvSpPr>
        <p:spPr>
          <a:xfrm>
            <a:off x="594360" y="3931920"/>
            <a:ext cx="4892040" cy="320040"/>
          </a:xfrm>
          <a:prstGeom prst="rect">
            <a:avLst/>
          </a:prstGeom>
          <a:noFill/>
          <a:ln/>
        </p:spPr>
        <p:txBody>
          <a:bodyPr wrap="square" lIns="254" tIns="254" rIns="254" bIns="254" rtlCol="0" anchor="ctr">
            <a:normAutofit/>
          </a:bodyPr>
          <a:lstStyle/>
          <a:p>
            <a:pPr marL="0" indent="0">
              <a:buNone/>
            </a:pPr>
            <a:r>
              <a:rPr lang="en-US" sz="1500" b="1" dirty="0">
                <a:solidFill>
                  <a:srgbClr val="F97316"/>
                </a:solidFill>
              </a:rPr>
              <a:t>Adoption friction</a:t>
            </a:r>
            <a:endParaRPr lang="en-US" sz="1500" dirty="0"/>
          </a:p>
        </p:txBody>
      </p:sp>
      <p:sp>
        <p:nvSpPr>
          <p:cNvPr id="14" name="Text 12"/>
          <p:cNvSpPr/>
          <p:nvPr/>
        </p:nvSpPr>
        <p:spPr>
          <a:xfrm>
            <a:off x="594360" y="4315968"/>
            <a:ext cx="4892040" cy="484632"/>
          </a:xfrm>
          <a:prstGeom prst="rect">
            <a:avLst/>
          </a:prstGeom>
          <a:noFill/>
          <a:ln/>
        </p:spPr>
        <p:txBody>
          <a:bodyPr wrap="square" lIns="381" tIns="381" rIns="381" bIns="381" rtlCol="0" anchor="ctr">
            <a:normAutofit/>
          </a:bodyPr>
          <a:lstStyle/>
          <a:p>
            <a:pPr marL="0" indent="0">
              <a:buNone/>
            </a:pPr>
            <a:r>
              <a:rPr lang="en-US" sz="1300" dirty="0">
                <a:solidFill>
                  <a:srgbClr val="374151"/>
                </a:solidFill>
              </a:rPr>
              <a:t>Teams need a practical path to cap legacy entropy and grow target capabilities.</a:t>
            </a:r>
            <a:endParaRPr lang="en-US" sz="1300" dirty="0"/>
          </a:p>
        </p:txBody>
      </p:sp>
      <p:sp>
        <p:nvSpPr>
          <p:cNvPr id="15" name="Text 13"/>
          <p:cNvSpPr/>
          <p:nvPr/>
        </p:nvSpPr>
        <p:spPr>
          <a:xfrm>
            <a:off x="822960" y="5166360"/>
            <a:ext cx="10469880" cy="594360"/>
          </a:xfrm>
          <a:prstGeom prst="rect">
            <a:avLst/>
          </a:prstGeom>
          <a:solidFill>
            <a:srgbClr val="EAF1FF"/>
          </a:solidFill>
          <a:ln>
            <a:solidFill>
              <a:srgbClr val="EAF1FF"/>
            </a:solidFill>
          </a:ln>
        </p:spPr>
        <p:txBody>
          <a:bodyPr wrap="square" lIns="635" tIns="635" rIns="635" bIns="635" rtlCol="0" anchor="ctr">
            <a:normAutofit/>
          </a:bodyPr>
          <a:lstStyle/>
          <a:p>
            <a:pPr marL="0" indent="0" algn="ctr">
              <a:buNone/>
            </a:pPr>
            <a:r>
              <a:rPr lang="en-US" sz="1650" b="1" dirty="0">
                <a:solidFill>
                  <a:srgbClr val="0B1F3A"/>
                </a:solidFill>
              </a:rPr>
              <a:t>Architecture question: How can APIs stay lean, secure, observable, AI-ready, and transaction-safe while spanning multiple domains and data stores?</a:t>
            </a:r>
            <a:endParaRPr lang="en-US" sz="1650" dirty="0"/>
          </a:p>
        </p:txBody>
      </p:sp>
      <p:sp>
        <p:nvSpPr>
          <p:cNvPr id="16" name="Shape 14"/>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17" name="Text 15"/>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18" name="Text 16"/>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02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CONTRIBUTION</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The paper’s contribution: a measurable API architecture framework</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It connects design intent to implementation evidence, operational telemetry, and transition governance.</a:t>
            </a:r>
            <a:endParaRPr lang="en-US" sz="1350" dirty="0"/>
          </a:p>
        </p:txBody>
      </p:sp>
      <p:sp>
        <p:nvSpPr>
          <p:cNvPr id="5" name="Text 3"/>
          <p:cNvSpPr/>
          <p:nvPr/>
        </p:nvSpPr>
        <p:spPr>
          <a:xfrm>
            <a:off x="594360" y="1828800"/>
            <a:ext cx="1874520" cy="960120"/>
          </a:xfrm>
          <a:prstGeom prst="rect">
            <a:avLst/>
          </a:prstGeom>
          <a:solidFill>
            <a:srgbClr val="EBF3FF"/>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1. Design intent</a:t>
            </a:r>
            <a:endParaRPr lang="en-US" sz="1150" dirty="0"/>
          </a:p>
          <a:p>
            <a:pPr marL="0" indent="0" algn="ctr">
              <a:buNone/>
            </a:pPr>
            <a:r>
              <a:rPr lang="en-US" sz="1150" b="1" dirty="0">
                <a:solidFill>
                  <a:srgbClr val="111827"/>
                </a:solidFill>
              </a:rPr>
              <a:t>Outcome, capability, resource, contract</a:t>
            </a:r>
            <a:endParaRPr lang="en-US" sz="1150" dirty="0"/>
          </a:p>
        </p:txBody>
      </p:sp>
      <p:sp>
        <p:nvSpPr>
          <p:cNvPr id="6" name="Text 4"/>
          <p:cNvSpPr/>
          <p:nvPr/>
        </p:nvSpPr>
        <p:spPr>
          <a:xfrm>
            <a:off x="2862072" y="1828800"/>
            <a:ext cx="1874520" cy="960120"/>
          </a:xfrm>
          <a:prstGeom prst="rect">
            <a:avLst/>
          </a:prstGeom>
          <a:solidFill>
            <a:srgbClr val="F2EDFF"/>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2. Spec evidence</a:t>
            </a:r>
            <a:endParaRPr lang="en-US" sz="1150" dirty="0"/>
          </a:p>
          <a:p>
            <a:pPr marL="0" indent="0" algn="ctr">
              <a:buNone/>
            </a:pPr>
            <a:r>
              <a:rPr lang="en-US" sz="1150" b="1" dirty="0">
                <a:solidFill>
                  <a:srgbClr val="111827"/>
                </a:solidFill>
              </a:rPr>
              <a:t>OpenAPI/AsyncAPI, policies, examples</a:t>
            </a:r>
            <a:endParaRPr lang="en-US" sz="1150" dirty="0"/>
          </a:p>
        </p:txBody>
      </p:sp>
      <p:sp>
        <p:nvSpPr>
          <p:cNvPr id="7" name="Text 5"/>
          <p:cNvSpPr/>
          <p:nvPr/>
        </p:nvSpPr>
        <p:spPr>
          <a:xfrm>
            <a:off x="5129784" y="1828800"/>
            <a:ext cx="1874520" cy="960120"/>
          </a:xfrm>
          <a:prstGeom prst="rect">
            <a:avLst/>
          </a:prstGeom>
          <a:solidFill>
            <a:srgbClr val="E9FAF6"/>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3. Implementation</a:t>
            </a:r>
            <a:endParaRPr lang="en-US" sz="1150" dirty="0"/>
          </a:p>
          <a:p>
            <a:pPr marL="0" indent="0" algn="ctr">
              <a:buNone/>
            </a:pPr>
            <a:r>
              <a:rPr lang="en-US" sz="1150" b="1" dirty="0">
                <a:solidFill>
                  <a:srgbClr val="111827"/>
                </a:solidFill>
              </a:rPr>
              <a:t>API layers, orchestration, data integrity</a:t>
            </a:r>
            <a:endParaRPr lang="en-US" sz="1150" dirty="0"/>
          </a:p>
        </p:txBody>
      </p:sp>
      <p:sp>
        <p:nvSpPr>
          <p:cNvPr id="8" name="Text 6"/>
          <p:cNvSpPr/>
          <p:nvPr/>
        </p:nvSpPr>
        <p:spPr>
          <a:xfrm>
            <a:off x="7397496" y="1828800"/>
            <a:ext cx="1874520" cy="960120"/>
          </a:xfrm>
          <a:prstGeom prst="rect">
            <a:avLst/>
          </a:prstGeom>
          <a:solidFill>
            <a:srgbClr val="FFF7E7"/>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4. Runtime proof</a:t>
            </a:r>
            <a:endParaRPr lang="en-US" sz="1150" dirty="0"/>
          </a:p>
          <a:p>
            <a:pPr marL="0" indent="0" algn="ctr">
              <a:buNone/>
            </a:pPr>
            <a:r>
              <a:rPr lang="en-US" sz="1150" b="1" dirty="0">
                <a:solidFill>
                  <a:srgbClr val="111827"/>
                </a:solidFill>
              </a:rPr>
              <a:t>Tests, observability, health, compliance</a:t>
            </a:r>
            <a:endParaRPr lang="en-US" sz="1150" dirty="0"/>
          </a:p>
        </p:txBody>
      </p:sp>
      <p:sp>
        <p:nvSpPr>
          <p:cNvPr id="9" name="Text 7"/>
          <p:cNvSpPr/>
          <p:nvPr/>
        </p:nvSpPr>
        <p:spPr>
          <a:xfrm>
            <a:off x="9665208" y="1828800"/>
            <a:ext cx="1874520" cy="960120"/>
          </a:xfrm>
          <a:prstGeom prst="rect">
            <a:avLst/>
          </a:prstGeom>
          <a:solidFill>
            <a:srgbClr val="FFF0F3"/>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5. Adoption path</a:t>
            </a:r>
            <a:endParaRPr lang="en-US" sz="1150" dirty="0"/>
          </a:p>
          <a:p>
            <a:pPr marL="0" indent="0" algn="ctr">
              <a:buNone/>
            </a:pPr>
            <a:r>
              <a:rPr lang="en-US" sz="1150" b="1" dirty="0">
                <a:solidFill>
                  <a:srgbClr val="111827"/>
                </a:solidFill>
              </a:rPr>
              <a:t>Cap legacy sprawl, grow target API products</a:t>
            </a:r>
            <a:endParaRPr lang="en-US" sz="1150" dirty="0"/>
          </a:p>
        </p:txBody>
      </p:sp>
      <p:sp>
        <p:nvSpPr>
          <p:cNvPr id="10" name="Text 8"/>
          <p:cNvSpPr/>
          <p:nvPr/>
        </p:nvSpPr>
        <p:spPr>
          <a:xfrm>
            <a:off x="1005840" y="3794760"/>
            <a:ext cx="2103120" cy="274320"/>
          </a:xfrm>
          <a:prstGeom prst="rect">
            <a:avLst/>
          </a:prstGeom>
          <a:noFill/>
          <a:ln/>
        </p:spPr>
        <p:txBody>
          <a:bodyPr wrap="square" lIns="0" tIns="0" rIns="0" bIns="0" rtlCol="0" anchor="ctr"/>
          <a:lstStyle/>
          <a:p>
            <a:pPr marL="0" indent="0">
              <a:buNone/>
            </a:pPr>
            <a:r>
              <a:rPr lang="en-US" sz="1300" b="1" dirty="0">
                <a:solidFill>
                  <a:srgbClr val="246BFE"/>
                </a:solidFill>
              </a:rPr>
              <a:t>Core contribution</a:t>
            </a:r>
            <a:endParaRPr lang="en-US" sz="1300" dirty="0"/>
          </a:p>
        </p:txBody>
      </p:sp>
      <p:sp>
        <p:nvSpPr>
          <p:cNvPr id="11" name="Text 9"/>
          <p:cNvSpPr/>
          <p:nvPr/>
        </p:nvSpPr>
        <p:spPr>
          <a:xfrm>
            <a:off x="1005840" y="4160520"/>
            <a:ext cx="10149840" cy="685800"/>
          </a:xfrm>
          <a:prstGeom prst="rect">
            <a:avLst/>
          </a:prstGeom>
          <a:noFill/>
          <a:ln/>
        </p:spPr>
        <p:txBody>
          <a:bodyPr wrap="square" lIns="254" tIns="254" rIns="254" bIns="254" rtlCol="0" anchor="ctr">
            <a:normAutofit/>
          </a:bodyPr>
          <a:lstStyle/>
          <a:p>
            <a:pPr marL="0" indent="0">
              <a:buNone/>
            </a:pPr>
            <a:r>
              <a:rPr lang="en-US" sz="1700" dirty="0">
                <a:solidFill>
                  <a:srgbClr val="111827"/>
                </a:solidFill>
              </a:rPr>
              <a:t>API design is treated as a governance system: each API must provide value, contract clarity, authority control, test evidence, observability, and integrity status.</a:t>
            </a:r>
            <a:endParaRPr lang="en-US" sz="1700" dirty="0"/>
          </a:p>
        </p:txBody>
      </p:sp>
      <p:sp>
        <p:nvSpPr>
          <p:cNvPr id="12" name="Text 10"/>
          <p:cNvSpPr/>
          <p:nvPr/>
        </p:nvSpPr>
        <p:spPr>
          <a:xfrm>
            <a:off x="1005840" y="5166360"/>
            <a:ext cx="10149840" cy="36576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Talk flow: framework design → implementation approach → cap &amp; grow transition → hypothetical evaluation</a:t>
            </a:r>
            <a:endParaRPr lang="en-US" sz="1350" dirty="0"/>
          </a:p>
        </p:txBody>
      </p:sp>
      <p:sp>
        <p:nvSpPr>
          <p:cNvPr id="13" name="Shape 11"/>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14" name="Text 12"/>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15" name="Text 13"/>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03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FRAMEWORK DESIGN</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fontScale="92500"/>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Layered API architecture: capability contracts, not endpoint inventory</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Each layer has a distinct responsibility, ownership model, observability contract, and integrity obligation.</a:t>
            </a:r>
            <a:endParaRPr lang="en-US" sz="1350" dirty="0"/>
          </a:p>
        </p:txBody>
      </p:sp>
      <p:sp>
        <p:nvSpPr>
          <p:cNvPr id="5" name="Text 3"/>
          <p:cNvSpPr/>
          <p:nvPr/>
        </p:nvSpPr>
        <p:spPr>
          <a:xfrm>
            <a:off x="594360" y="1600200"/>
            <a:ext cx="1950720" cy="292608"/>
          </a:xfrm>
          <a:prstGeom prst="rect">
            <a:avLst/>
          </a:prstGeom>
          <a:noFill/>
          <a:ln/>
        </p:spPr>
        <p:txBody>
          <a:bodyPr wrap="square" lIns="254" tIns="254" rIns="254" bIns="254" rtlCol="0" anchor="ctr">
            <a:normAutofit/>
          </a:bodyPr>
          <a:lstStyle/>
          <a:p>
            <a:pPr marL="0" indent="0">
              <a:buNone/>
            </a:pPr>
            <a:r>
              <a:rPr lang="en-US" sz="1350" b="1" dirty="0">
                <a:solidFill>
                  <a:srgbClr val="246BFE"/>
                </a:solidFill>
              </a:rPr>
              <a:t>Experience API</a:t>
            </a:r>
            <a:endParaRPr lang="en-US" sz="1350" dirty="0"/>
          </a:p>
        </p:txBody>
      </p:sp>
      <p:sp>
        <p:nvSpPr>
          <p:cNvPr id="6" name="Text 4"/>
          <p:cNvSpPr/>
          <p:nvPr/>
        </p:nvSpPr>
        <p:spPr>
          <a:xfrm>
            <a:off x="594360" y="1929384"/>
            <a:ext cx="1950720" cy="530352"/>
          </a:xfrm>
          <a:prstGeom prst="rect">
            <a:avLst/>
          </a:prstGeom>
          <a:noFill/>
          <a:ln/>
        </p:spPr>
        <p:txBody>
          <a:bodyPr wrap="square" lIns="254" tIns="254" rIns="254" bIns="254" rtlCol="0" anchor="ctr">
            <a:normAutofit/>
          </a:bodyPr>
          <a:lstStyle/>
          <a:p>
            <a:pPr marL="0" indent="0">
              <a:buNone/>
            </a:pPr>
            <a:r>
              <a:rPr lang="en-US" sz="1000">
                <a:solidFill>
                  <a:srgbClr val="374151"/>
                </a:solidFill>
              </a:rPr>
              <a:t>Channel, persona, journey</a:t>
            </a:r>
            <a:endParaRPr lang="en-US" sz="1000"/>
          </a:p>
          <a:p>
            <a:pPr marL="0" indent="0">
              <a:buNone/>
            </a:pPr>
            <a:r>
              <a:rPr lang="en-US" sz="1000">
                <a:solidFill>
                  <a:srgbClr val="374151"/>
                </a:solidFill>
              </a:rPr>
              <a:t>GET /agent-desktop/...</a:t>
            </a:r>
            <a:endParaRPr lang="en-US" sz="1000"/>
          </a:p>
        </p:txBody>
      </p:sp>
      <p:sp>
        <p:nvSpPr>
          <p:cNvPr id="7" name="Text 5"/>
          <p:cNvSpPr/>
          <p:nvPr/>
        </p:nvSpPr>
        <p:spPr>
          <a:xfrm>
            <a:off x="2695080" y="1600200"/>
            <a:ext cx="1950720" cy="292608"/>
          </a:xfrm>
          <a:prstGeom prst="rect">
            <a:avLst/>
          </a:prstGeom>
          <a:noFill/>
          <a:ln/>
        </p:spPr>
        <p:txBody>
          <a:bodyPr wrap="square" lIns="254" tIns="254" rIns="254" bIns="254" rtlCol="0" anchor="ctr">
            <a:normAutofit/>
          </a:bodyPr>
          <a:lstStyle/>
          <a:p>
            <a:pPr marL="0" indent="0">
              <a:buNone/>
            </a:pPr>
            <a:r>
              <a:rPr lang="en-US" sz="1350" b="1" dirty="0">
                <a:solidFill>
                  <a:srgbClr val="7C3AED"/>
                </a:solidFill>
              </a:rPr>
              <a:t>Process API</a:t>
            </a:r>
            <a:endParaRPr lang="en-US" sz="1350" dirty="0"/>
          </a:p>
        </p:txBody>
      </p:sp>
      <p:sp>
        <p:nvSpPr>
          <p:cNvPr id="8" name="Text 6"/>
          <p:cNvSpPr/>
          <p:nvPr/>
        </p:nvSpPr>
        <p:spPr>
          <a:xfrm>
            <a:off x="2695080" y="1929384"/>
            <a:ext cx="1950720" cy="530352"/>
          </a:xfrm>
          <a:prstGeom prst="rect">
            <a:avLst/>
          </a:prstGeom>
          <a:noFill/>
          <a:ln/>
        </p:spPr>
        <p:txBody>
          <a:bodyPr wrap="square" lIns="254" tIns="254" rIns="254" bIns="254" rtlCol="0" anchor="ctr">
            <a:normAutofit/>
          </a:bodyPr>
          <a:lstStyle/>
          <a:p>
            <a:pPr marL="0" indent="0">
              <a:buNone/>
            </a:pPr>
            <a:r>
              <a:rPr lang="en-US" sz="1000">
                <a:solidFill>
                  <a:srgbClr val="374151"/>
                </a:solidFill>
              </a:rPr>
              <a:t>Workflow across domains</a:t>
            </a:r>
            <a:endParaRPr lang="en-US" sz="1000"/>
          </a:p>
          <a:p>
            <a:pPr marL="0" indent="0">
              <a:buNone/>
            </a:pPr>
            <a:r>
              <a:rPr lang="en-US" sz="1000">
                <a:solidFill>
                  <a:srgbClr val="374151"/>
                </a:solidFill>
              </a:rPr>
              <a:t>POST /customer-disconnect-requests</a:t>
            </a:r>
            <a:endParaRPr lang="en-US" sz="1000"/>
          </a:p>
        </p:txBody>
      </p:sp>
      <p:sp>
        <p:nvSpPr>
          <p:cNvPr id="9" name="Text 7"/>
          <p:cNvSpPr/>
          <p:nvPr/>
        </p:nvSpPr>
        <p:spPr>
          <a:xfrm>
            <a:off x="4795800" y="1600200"/>
            <a:ext cx="1950720" cy="292608"/>
          </a:xfrm>
          <a:prstGeom prst="rect">
            <a:avLst/>
          </a:prstGeom>
          <a:noFill/>
          <a:ln/>
        </p:spPr>
        <p:txBody>
          <a:bodyPr wrap="square" lIns="254" tIns="254" rIns="254" bIns="254" rtlCol="0" anchor="ctr">
            <a:normAutofit/>
          </a:bodyPr>
          <a:lstStyle/>
          <a:p>
            <a:pPr marL="0" indent="0">
              <a:buNone/>
            </a:pPr>
            <a:r>
              <a:rPr lang="en-US" sz="1350" b="1" dirty="0">
                <a:solidFill>
                  <a:srgbClr val="00A88E"/>
                </a:solidFill>
              </a:rPr>
              <a:t>Domain API</a:t>
            </a:r>
            <a:endParaRPr lang="en-US" sz="1350" dirty="0"/>
          </a:p>
        </p:txBody>
      </p:sp>
      <p:sp>
        <p:nvSpPr>
          <p:cNvPr id="10" name="Text 8"/>
          <p:cNvSpPr/>
          <p:nvPr/>
        </p:nvSpPr>
        <p:spPr>
          <a:xfrm>
            <a:off x="4795800" y="1929384"/>
            <a:ext cx="1950720" cy="530352"/>
          </a:xfrm>
          <a:prstGeom prst="rect">
            <a:avLst/>
          </a:prstGeom>
          <a:noFill/>
          <a:ln/>
        </p:spPr>
        <p:txBody>
          <a:bodyPr wrap="square" lIns="254" tIns="254" rIns="254" bIns="254" rtlCol="0" anchor="ctr">
            <a:normAutofit/>
          </a:bodyPr>
          <a:lstStyle/>
          <a:p>
            <a:pPr marL="0" indent="0">
              <a:buNone/>
            </a:pPr>
            <a:r>
              <a:rPr lang="en-US" sz="1000">
                <a:solidFill>
                  <a:srgbClr val="374151"/>
                </a:solidFill>
              </a:rPr>
              <a:t>Reusable capability</a:t>
            </a:r>
            <a:endParaRPr lang="en-US" sz="1000"/>
          </a:p>
          <a:p>
            <a:pPr marL="0" indent="0">
              <a:buNone/>
            </a:pPr>
            <a:r>
              <a:rPr lang="en-US" sz="1000">
                <a:solidFill>
                  <a:srgbClr val="374151"/>
                </a:solidFill>
              </a:rPr>
              <a:t>GET /orders/{orderId}</a:t>
            </a:r>
            <a:endParaRPr lang="en-US" sz="1000"/>
          </a:p>
        </p:txBody>
      </p:sp>
      <p:sp>
        <p:nvSpPr>
          <p:cNvPr id="11" name="Text 9"/>
          <p:cNvSpPr/>
          <p:nvPr/>
        </p:nvSpPr>
        <p:spPr>
          <a:xfrm>
            <a:off x="594360" y="2807208"/>
            <a:ext cx="1950720" cy="292608"/>
          </a:xfrm>
          <a:prstGeom prst="rect">
            <a:avLst/>
          </a:prstGeom>
          <a:noFill/>
          <a:ln/>
        </p:spPr>
        <p:txBody>
          <a:bodyPr wrap="square" lIns="254" tIns="254" rIns="254" bIns="254" rtlCol="0" anchor="ctr">
            <a:normAutofit/>
          </a:bodyPr>
          <a:lstStyle/>
          <a:p>
            <a:pPr marL="0" indent="0">
              <a:buNone/>
            </a:pPr>
            <a:r>
              <a:rPr lang="en-US" sz="1350" b="1" dirty="0">
                <a:solidFill>
                  <a:srgbClr val="40B66B"/>
                </a:solidFill>
              </a:rPr>
              <a:t>System API</a:t>
            </a:r>
            <a:endParaRPr lang="en-US" sz="1350" dirty="0"/>
          </a:p>
        </p:txBody>
      </p:sp>
      <p:sp>
        <p:nvSpPr>
          <p:cNvPr id="12" name="Text 10"/>
          <p:cNvSpPr/>
          <p:nvPr/>
        </p:nvSpPr>
        <p:spPr>
          <a:xfrm>
            <a:off x="594360" y="3136392"/>
            <a:ext cx="1950720" cy="530352"/>
          </a:xfrm>
          <a:prstGeom prst="rect">
            <a:avLst/>
          </a:prstGeom>
          <a:noFill/>
          <a:ln/>
        </p:spPr>
        <p:txBody>
          <a:bodyPr wrap="square" lIns="254" tIns="254" rIns="254" bIns="254" rtlCol="0" anchor="ctr">
            <a:normAutofit/>
          </a:bodyPr>
          <a:lstStyle/>
          <a:p>
            <a:pPr marL="0" indent="0">
              <a:buNone/>
            </a:pPr>
            <a:r>
              <a:rPr lang="en-US" sz="1000">
                <a:solidFill>
                  <a:srgbClr val="374151"/>
                </a:solidFill>
              </a:rPr>
              <a:t>Legacy/system of record</a:t>
            </a:r>
            <a:endParaRPr lang="en-US" sz="1000"/>
          </a:p>
          <a:p>
            <a:pPr marL="0" indent="0">
              <a:buNone/>
            </a:pPr>
            <a:r>
              <a:rPr lang="en-US" sz="1000">
                <a:solidFill>
                  <a:srgbClr val="374151"/>
                </a:solidFill>
              </a:rPr>
              <a:t>GET /billing-system/...</a:t>
            </a:r>
            <a:endParaRPr lang="en-US" sz="1000"/>
          </a:p>
        </p:txBody>
      </p:sp>
      <p:sp>
        <p:nvSpPr>
          <p:cNvPr id="13" name="Text 11"/>
          <p:cNvSpPr/>
          <p:nvPr/>
        </p:nvSpPr>
        <p:spPr>
          <a:xfrm>
            <a:off x="2695080" y="2807208"/>
            <a:ext cx="1950720" cy="292608"/>
          </a:xfrm>
          <a:prstGeom prst="rect">
            <a:avLst/>
          </a:prstGeom>
          <a:noFill/>
          <a:ln/>
        </p:spPr>
        <p:txBody>
          <a:bodyPr wrap="square" lIns="254" tIns="254" rIns="254" bIns="254" rtlCol="0" anchor="ctr">
            <a:normAutofit/>
          </a:bodyPr>
          <a:lstStyle/>
          <a:p>
            <a:pPr marL="0" indent="0">
              <a:buNone/>
            </a:pPr>
            <a:r>
              <a:rPr lang="en-US" sz="1350" b="1" dirty="0">
                <a:solidFill>
                  <a:srgbClr val="FFB000"/>
                </a:solidFill>
              </a:rPr>
              <a:t>Data API</a:t>
            </a:r>
            <a:endParaRPr lang="en-US" sz="1350" dirty="0"/>
          </a:p>
        </p:txBody>
      </p:sp>
      <p:sp>
        <p:nvSpPr>
          <p:cNvPr id="14" name="Text 12"/>
          <p:cNvSpPr/>
          <p:nvPr/>
        </p:nvSpPr>
        <p:spPr>
          <a:xfrm>
            <a:off x="2695080" y="3136392"/>
            <a:ext cx="1950720" cy="530352"/>
          </a:xfrm>
          <a:prstGeom prst="rect">
            <a:avLst/>
          </a:prstGeom>
          <a:noFill/>
          <a:ln/>
        </p:spPr>
        <p:txBody>
          <a:bodyPr wrap="square" lIns="254" tIns="254" rIns="254" bIns="254" rtlCol="0" anchor="ctr">
            <a:normAutofit/>
          </a:bodyPr>
          <a:lstStyle/>
          <a:p>
            <a:pPr marL="0" indent="0">
              <a:buNone/>
            </a:pPr>
            <a:r>
              <a:rPr lang="en-US" sz="1000">
                <a:solidFill>
                  <a:srgbClr val="374151"/>
                </a:solidFill>
              </a:rPr>
              <a:t>Governed data products</a:t>
            </a:r>
            <a:endParaRPr lang="en-US" sz="1000"/>
          </a:p>
          <a:p>
            <a:pPr marL="0" indent="0">
              <a:buNone/>
            </a:pPr>
            <a:r>
              <a:rPr lang="en-US" sz="1000">
                <a:solidFill>
                  <a:srgbClr val="374151"/>
                </a:solidFill>
              </a:rPr>
              <a:t>GET /customer-profile/{id}</a:t>
            </a:r>
            <a:endParaRPr lang="en-US" sz="1000"/>
          </a:p>
        </p:txBody>
      </p:sp>
      <p:sp>
        <p:nvSpPr>
          <p:cNvPr id="15" name="Text 13"/>
          <p:cNvSpPr/>
          <p:nvPr/>
        </p:nvSpPr>
        <p:spPr>
          <a:xfrm>
            <a:off x="4795800" y="2807208"/>
            <a:ext cx="1950720" cy="292608"/>
          </a:xfrm>
          <a:prstGeom prst="rect">
            <a:avLst/>
          </a:prstGeom>
          <a:noFill/>
          <a:ln/>
        </p:spPr>
        <p:txBody>
          <a:bodyPr wrap="square" lIns="254" tIns="254" rIns="254" bIns="254" rtlCol="0" anchor="ctr">
            <a:normAutofit/>
          </a:bodyPr>
          <a:lstStyle/>
          <a:p>
            <a:pPr marL="0" indent="0">
              <a:buNone/>
            </a:pPr>
            <a:r>
              <a:rPr lang="en-US" sz="1350" b="1" dirty="0">
                <a:solidFill>
                  <a:srgbClr val="F97316"/>
                </a:solidFill>
              </a:rPr>
              <a:t>Event API</a:t>
            </a:r>
            <a:endParaRPr lang="en-US" sz="1350" dirty="0"/>
          </a:p>
        </p:txBody>
      </p:sp>
      <p:sp>
        <p:nvSpPr>
          <p:cNvPr id="16" name="Text 14"/>
          <p:cNvSpPr/>
          <p:nvPr/>
        </p:nvSpPr>
        <p:spPr>
          <a:xfrm>
            <a:off x="4795800" y="3136392"/>
            <a:ext cx="1950720" cy="530352"/>
          </a:xfrm>
          <a:prstGeom prst="rect">
            <a:avLst/>
          </a:prstGeom>
          <a:noFill/>
          <a:ln/>
        </p:spPr>
        <p:txBody>
          <a:bodyPr wrap="square" lIns="254" tIns="254" rIns="254" bIns="254" rtlCol="0" anchor="ctr">
            <a:normAutofit/>
          </a:bodyPr>
          <a:lstStyle/>
          <a:p>
            <a:pPr marL="0" indent="0">
              <a:buNone/>
            </a:pPr>
            <a:r>
              <a:rPr lang="en-US" sz="1000">
                <a:solidFill>
                  <a:srgbClr val="374151"/>
                </a:solidFill>
              </a:rPr>
              <a:t>Publish/consume events</a:t>
            </a:r>
            <a:endParaRPr lang="en-US" sz="1000"/>
          </a:p>
          <a:p>
            <a:pPr marL="0" indent="0">
              <a:buNone/>
            </a:pPr>
            <a:r>
              <a:rPr lang="en-US" sz="1000">
                <a:solidFill>
                  <a:srgbClr val="374151"/>
                </a:solidFill>
              </a:rPr>
              <a:t>OrderSubmitted</a:t>
            </a:r>
            <a:endParaRPr lang="en-US" sz="1000"/>
          </a:p>
        </p:txBody>
      </p:sp>
      <p:sp>
        <p:nvSpPr>
          <p:cNvPr id="17" name="Text 15"/>
          <p:cNvSpPr/>
          <p:nvPr/>
        </p:nvSpPr>
        <p:spPr>
          <a:xfrm>
            <a:off x="594360" y="4014216"/>
            <a:ext cx="1950720" cy="292608"/>
          </a:xfrm>
          <a:prstGeom prst="rect">
            <a:avLst/>
          </a:prstGeom>
          <a:noFill/>
          <a:ln/>
        </p:spPr>
        <p:txBody>
          <a:bodyPr wrap="square" lIns="254" tIns="254" rIns="254" bIns="254" rtlCol="0" anchor="ctr">
            <a:normAutofit/>
          </a:bodyPr>
          <a:lstStyle/>
          <a:p>
            <a:pPr marL="0" indent="0">
              <a:buNone/>
            </a:pPr>
            <a:r>
              <a:rPr lang="en-US" sz="1350" b="1" dirty="0">
                <a:solidFill>
                  <a:srgbClr val="00A6D6"/>
                </a:solidFill>
              </a:rPr>
              <a:t>AI Tool API</a:t>
            </a:r>
            <a:endParaRPr lang="en-US" sz="1350" dirty="0"/>
          </a:p>
        </p:txBody>
      </p:sp>
      <p:sp>
        <p:nvSpPr>
          <p:cNvPr id="18" name="Text 16"/>
          <p:cNvSpPr/>
          <p:nvPr/>
        </p:nvSpPr>
        <p:spPr>
          <a:xfrm>
            <a:off x="594360" y="4343400"/>
            <a:ext cx="1950720" cy="530352"/>
          </a:xfrm>
          <a:prstGeom prst="rect">
            <a:avLst/>
          </a:prstGeom>
          <a:noFill/>
          <a:ln/>
        </p:spPr>
        <p:txBody>
          <a:bodyPr wrap="square" lIns="254" tIns="254" rIns="254" bIns="254" rtlCol="0" anchor="ctr">
            <a:normAutofit/>
          </a:bodyPr>
          <a:lstStyle/>
          <a:p>
            <a:pPr marL="0" indent="0">
              <a:buNone/>
            </a:pPr>
            <a:r>
              <a:rPr lang="en-US" sz="1000">
                <a:solidFill>
                  <a:srgbClr val="374151"/>
                </a:solidFill>
              </a:rPr>
              <a:t>Approved MCP tools</a:t>
            </a:r>
            <a:endParaRPr lang="en-US" sz="1000"/>
          </a:p>
          <a:p>
            <a:pPr marL="0" indent="0">
              <a:buNone/>
            </a:pPr>
            <a:r>
              <a:rPr lang="en-US" sz="1000">
                <a:solidFill>
                  <a:srgbClr val="374151"/>
                </a:solidFill>
              </a:rPr>
              <a:t>getOrderDetail</a:t>
            </a:r>
            <a:endParaRPr lang="en-US" sz="1000"/>
          </a:p>
        </p:txBody>
      </p:sp>
      <p:sp>
        <p:nvSpPr>
          <p:cNvPr id="19" name="Text 17"/>
          <p:cNvSpPr/>
          <p:nvPr/>
        </p:nvSpPr>
        <p:spPr>
          <a:xfrm>
            <a:off x="2695080" y="4014216"/>
            <a:ext cx="1950720" cy="292608"/>
          </a:xfrm>
          <a:prstGeom prst="rect">
            <a:avLst/>
          </a:prstGeom>
          <a:noFill/>
          <a:ln/>
        </p:spPr>
        <p:txBody>
          <a:bodyPr wrap="square" lIns="254" tIns="254" rIns="254" bIns="254" rtlCol="0" anchor="ctr">
            <a:normAutofit/>
          </a:bodyPr>
          <a:lstStyle/>
          <a:p>
            <a:pPr marL="0" indent="0">
              <a:buNone/>
            </a:pPr>
            <a:r>
              <a:rPr lang="en-US" sz="1350" b="1" dirty="0">
                <a:solidFill>
                  <a:srgbClr val="E11D48"/>
                </a:solidFill>
              </a:rPr>
              <a:t>Health API</a:t>
            </a:r>
            <a:endParaRPr lang="en-US" sz="1350" dirty="0"/>
          </a:p>
        </p:txBody>
      </p:sp>
      <p:sp>
        <p:nvSpPr>
          <p:cNvPr id="20" name="Text 18"/>
          <p:cNvSpPr/>
          <p:nvPr/>
        </p:nvSpPr>
        <p:spPr>
          <a:xfrm>
            <a:off x="2695080" y="4343400"/>
            <a:ext cx="1950720" cy="530352"/>
          </a:xfrm>
          <a:prstGeom prst="rect">
            <a:avLst/>
          </a:prstGeom>
          <a:noFill/>
          <a:ln/>
        </p:spPr>
        <p:txBody>
          <a:bodyPr wrap="square" lIns="254" tIns="254" rIns="254" bIns="254" rtlCol="0" anchor="ctr">
            <a:normAutofit/>
          </a:bodyPr>
          <a:lstStyle/>
          <a:p>
            <a:pPr marL="0" indent="0">
              <a:buNone/>
            </a:pPr>
            <a:r>
              <a:rPr lang="en-US" sz="1000">
                <a:solidFill>
                  <a:srgbClr val="374151"/>
                </a:solidFill>
              </a:rPr>
              <a:t>Readiness + impact</a:t>
            </a:r>
            <a:endParaRPr lang="en-US" sz="1000"/>
          </a:p>
          <a:p>
            <a:pPr marL="0" indent="0">
              <a:buNone/>
            </a:pPr>
            <a:r>
              <a:rPr lang="en-US" sz="1000">
                <a:solidFill>
                  <a:srgbClr val="374151"/>
                </a:solidFill>
              </a:rPr>
              <a:t>GET /health/capabilities</a:t>
            </a:r>
            <a:endParaRPr lang="en-US" sz="1000"/>
          </a:p>
        </p:txBody>
      </p:sp>
      <p:sp>
        <p:nvSpPr>
          <p:cNvPr id="21" name="Text 19"/>
          <p:cNvSpPr/>
          <p:nvPr/>
        </p:nvSpPr>
        <p:spPr>
          <a:xfrm>
            <a:off x="4795800" y="4014216"/>
            <a:ext cx="1950720" cy="292608"/>
          </a:xfrm>
          <a:prstGeom prst="rect">
            <a:avLst/>
          </a:prstGeom>
          <a:noFill/>
          <a:ln/>
        </p:spPr>
        <p:txBody>
          <a:bodyPr wrap="square" lIns="254" tIns="254" rIns="254" bIns="254" rtlCol="0" anchor="ctr">
            <a:normAutofit/>
          </a:bodyPr>
          <a:lstStyle/>
          <a:p>
            <a:pPr marL="0" indent="0">
              <a:buNone/>
            </a:pPr>
            <a:r>
              <a:rPr lang="en-US" sz="1350" b="1" dirty="0">
                <a:solidFill>
                  <a:srgbClr val="7C3AED"/>
                </a:solidFill>
              </a:rPr>
              <a:t>A2A API</a:t>
            </a:r>
            <a:endParaRPr lang="en-US" sz="1350" dirty="0"/>
          </a:p>
        </p:txBody>
      </p:sp>
      <p:sp>
        <p:nvSpPr>
          <p:cNvPr id="22" name="Text 20"/>
          <p:cNvSpPr/>
          <p:nvPr/>
        </p:nvSpPr>
        <p:spPr>
          <a:xfrm>
            <a:off x="4795800" y="4343400"/>
            <a:ext cx="1950720" cy="530352"/>
          </a:xfrm>
          <a:prstGeom prst="rect">
            <a:avLst/>
          </a:prstGeom>
          <a:noFill/>
          <a:ln/>
        </p:spPr>
        <p:txBody>
          <a:bodyPr wrap="square" lIns="254" tIns="254" rIns="254" bIns="254" rtlCol="0" anchor="ctr">
            <a:normAutofit/>
          </a:bodyPr>
          <a:lstStyle/>
          <a:p>
            <a:pPr marL="0" indent="0">
              <a:buNone/>
            </a:pPr>
            <a:r>
              <a:rPr lang="en-US" sz="1000">
                <a:solidFill>
                  <a:srgbClr val="374151"/>
                </a:solidFill>
              </a:rPr>
              <a:t>Agent discovery + tasks</a:t>
            </a:r>
            <a:endParaRPr lang="en-US" sz="1000"/>
          </a:p>
          <a:p>
            <a:pPr marL="0" indent="0">
              <a:buNone/>
            </a:pPr>
            <a:r>
              <a:rPr lang="en-US" sz="1000">
                <a:solidFill>
                  <a:srgbClr val="374151"/>
                </a:solidFill>
              </a:rPr>
              <a:t>delegateBillingReview</a:t>
            </a:r>
            <a:endParaRPr lang="en-US" sz="1000"/>
          </a:p>
        </p:txBody>
      </p:sp>
      <p:sp>
        <p:nvSpPr>
          <p:cNvPr id="23" name="Text 21"/>
          <p:cNvSpPr/>
          <p:nvPr/>
        </p:nvSpPr>
        <p:spPr>
          <a:xfrm>
            <a:off x="822960" y="5504688"/>
            <a:ext cx="10652760" cy="402336"/>
          </a:xfrm>
          <a:prstGeom prst="rect">
            <a:avLst/>
          </a:prstGeom>
          <a:solidFill>
            <a:srgbClr val="EAF1FF"/>
          </a:solidFill>
          <a:ln>
            <a:solidFill>
              <a:srgbClr val="EAF1FF"/>
            </a:solidFill>
          </a:ln>
        </p:spPr>
        <p:txBody>
          <a:bodyPr wrap="square" lIns="381" tIns="381" rIns="381" bIns="381" rtlCol="0" anchor="ctr">
            <a:normAutofit/>
          </a:bodyPr>
          <a:lstStyle/>
          <a:p>
            <a:pPr marL="0" indent="0" algn="ctr">
              <a:buNone/>
            </a:pPr>
            <a:r>
              <a:rPr lang="en-US" sz="1300" b="1" dirty="0">
                <a:solidFill>
                  <a:srgbClr val="0B1F3A"/>
                </a:solidFill>
              </a:rPr>
              <a:t>Cross-cutting envelope: traceId • correlationId • businessTransactionId • actor/subject • resourceId • toolCallId • agentTaskId • dataVersion</a:t>
            </a:r>
            <a:endParaRPr lang="en-US" sz="1300" dirty="0"/>
          </a:p>
        </p:txBody>
      </p:sp>
      <p:sp>
        <p:nvSpPr>
          <p:cNvPr id="24" name="Shape 22"/>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25" name="Text 23"/>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26" name="Text 24"/>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04</a:t>
            </a:r>
            <a:endParaRPr lang="en-US" sz="900" dirty="0"/>
          </a:p>
        </p:txBody>
      </p:sp>
      <p:pic>
        <p:nvPicPr>
          <p:cNvPr id="58" name="Picture 57" descr="API integration and usage overview">
            <a:extLst>
              <a:ext uri="{FF2B5EF4-FFF2-40B4-BE49-F238E27FC236}">
                <a16:creationId xmlns:a16="http://schemas.microsoft.com/office/drawing/2014/main" id="{D1164A18-B14E-F76F-197C-312383F3C251}"/>
              </a:ext>
            </a:extLst>
          </p:cNvPr>
          <p:cNvPicPr>
            <a:picLocks noChangeAspect="1"/>
          </p:cNvPicPr>
          <p:nvPr/>
        </p:nvPicPr>
        <p:blipFill>
          <a:blip r:embed="rId3"/>
          <a:stretch>
            <a:fillRect/>
          </a:stretch>
        </p:blipFill>
        <p:spPr>
          <a:xfrm>
            <a:off x="6253330" y="1763375"/>
            <a:ext cx="5827784" cy="327638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FRAMEWORK DESIGN</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Capability contract dimensions: what every API must prove</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The framework defines a minimum evidence set for design review, implementation, runtime, and compliance.</a:t>
            </a:r>
            <a:endParaRPr lang="en-US" sz="1350" dirty="0"/>
          </a:p>
        </p:txBody>
      </p:sp>
      <p:sp>
        <p:nvSpPr>
          <p:cNvPr id="5" name="Text 3"/>
          <p:cNvSpPr/>
          <p:nvPr/>
        </p:nvSpPr>
        <p:spPr>
          <a:xfrm>
            <a:off x="594360" y="160020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246BFE"/>
                </a:solidFill>
              </a:rPr>
              <a:t>Outcome</a:t>
            </a:r>
            <a:endParaRPr lang="en-US" sz="1280" dirty="0"/>
          </a:p>
        </p:txBody>
      </p:sp>
      <p:sp>
        <p:nvSpPr>
          <p:cNvPr id="6" name="Text 4"/>
          <p:cNvSpPr/>
          <p:nvPr/>
        </p:nvSpPr>
        <p:spPr>
          <a:xfrm>
            <a:off x="594360" y="191109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Business value and measurable result</a:t>
            </a:r>
            <a:endParaRPr lang="en-US" sz="960" dirty="0"/>
          </a:p>
        </p:txBody>
      </p:sp>
      <p:sp>
        <p:nvSpPr>
          <p:cNvPr id="7" name="Text 5"/>
          <p:cNvSpPr/>
          <p:nvPr/>
        </p:nvSpPr>
        <p:spPr>
          <a:xfrm>
            <a:off x="3474720" y="160020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00A88E"/>
                </a:solidFill>
              </a:rPr>
              <a:t>Capability</a:t>
            </a:r>
            <a:endParaRPr lang="en-US" sz="1280" dirty="0"/>
          </a:p>
        </p:txBody>
      </p:sp>
      <p:sp>
        <p:nvSpPr>
          <p:cNvPr id="8" name="Text 6"/>
          <p:cNvSpPr/>
          <p:nvPr/>
        </p:nvSpPr>
        <p:spPr>
          <a:xfrm>
            <a:off x="3474720" y="191109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Owning domain and reusable behavior</a:t>
            </a:r>
            <a:endParaRPr lang="en-US" sz="960" dirty="0"/>
          </a:p>
        </p:txBody>
      </p:sp>
      <p:sp>
        <p:nvSpPr>
          <p:cNvPr id="9" name="Text 7"/>
          <p:cNvSpPr/>
          <p:nvPr/>
        </p:nvSpPr>
        <p:spPr>
          <a:xfrm>
            <a:off x="6355080" y="160020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7C3AED"/>
                </a:solidFill>
              </a:rPr>
              <a:t>Contract</a:t>
            </a:r>
            <a:endParaRPr lang="en-US" sz="1280" dirty="0"/>
          </a:p>
        </p:txBody>
      </p:sp>
      <p:sp>
        <p:nvSpPr>
          <p:cNvPr id="10" name="Text 8"/>
          <p:cNvSpPr/>
          <p:nvPr/>
        </p:nvSpPr>
        <p:spPr>
          <a:xfrm>
            <a:off x="6355080" y="191109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Spec, schema, error model, examples</a:t>
            </a:r>
            <a:endParaRPr lang="en-US" sz="960" dirty="0"/>
          </a:p>
        </p:txBody>
      </p:sp>
      <p:sp>
        <p:nvSpPr>
          <p:cNvPr id="11" name="Text 9"/>
          <p:cNvSpPr/>
          <p:nvPr/>
        </p:nvSpPr>
        <p:spPr>
          <a:xfrm>
            <a:off x="9235440" y="160020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40B66B"/>
                </a:solidFill>
              </a:rPr>
              <a:t>Resource</a:t>
            </a:r>
            <a:endParaRPr lang="en-US" sz="1280" dirty="0"/>
          </a:p>
        </p:txBody>
      </p:sp>
      <p:sp>
        <p:nvSpPr>
          <p:cNvPr id="12" name="Text 10"/>
          <p:cNvSpPr/>
          <p:nvPr/>
        </p:nvSpPr>
        <p:spPr>
          <a:xfrm>
            <a:off x="9235440" y="191109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Collection/detail access patterns</a:t>
            </a:r>
            <a:endParaRPr lang="en-US" sz="960" dirty="0"/>
          </a:p>
        </p:txBody>
      </p:sp>
      <p:sp>
        <p:nvSpPr>
          <p:cNvPr id="13" name="Text 11"/>
          <p:cNvSpPr/>
          <p:nvPr/>
        </p:nvSpPr>
        <p:spPr>
          <a:xfrm>
            <a:off x="594360" y="265176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FFB000"/>
                </a:solidFill>
              </a:rPr>
              <a:t>Lean</a:t>
            </a:r>
            <a:endParaRPr lang="en-US" sz="1280" dirty="0"/>
          </a:p>
        </p:txBody>
      </p:sp>
      <p:sp>
        <p:nvSpPr>
          <p:cNvPr id="14" name="Text 12"/>
          <p:cNvSpPr/>
          <p:nvPr/>
        </p:nvSpPr>
        <p:spPr>
          <a:xfrm>
            <a:off x="594360" y="296265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Right-sized payloads and surface area</a:t>
            </a:r>
            <a:endParaRPr lang="en-US" sz="960" dirty="0"/>
          </a:p>
        </p:txBody>
      </p:sp>
      <p:sp>
        <p:nvSpPr>
          <p:cNvPr id="15" name="Text 13"/>
          <p:cNvSpPr/>
          <p:nvPr/>
        </p:nvSpPr>
        <p:spPr>
          <a:xfrm>
            <a:off x="3474720" y="265176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E11D48"/>
                </a:solidFill>
              </a:rPr>
              <a:t>Security</a:t>
            </a:r>
            <a:endParaRPr lang="en-US" sz="1280" dirty="0"/>
          </a:p>
        </p:txBody>
      </p:sp>
      <p:sp>
        <p:nvSpPr>
          <p:cNvPr id="16" name="Text 14"/>
          <p:cNvSpPr/>
          <p:nvPr/>
        </p:nvSpPr>
        <p:spPr>
          <a:xfrm>
            <a:off x="3474720" y="296265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Actor, subject, resource, action, context</a:t>
            </a:r>
            <a:endParaRPr lang="en-US" sz="960" dirty="0"/>
          </a:p>
        </p:txBody>
      </p:sp>
      <p:sp>
        <p:nvSpPr>
          <p:cNvPr id="17" name="Text 15"/>
          <p:cNvSpPr/>
          <p:nvPr/>
        </p:nvSpPr>
        <p:spPr>
          <a:xfrm>
            <a:off x="6355080" y="265176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00A6D6"/>
                </a:solidFill>
              </a:rPr>
              <a:t>AI/MCP/A2A</a:t>
            </a:r>
            <a:endParaRPr lang="en-US" sz="1280" dirty="0"/>
          </a:p>
        </p:txBody>
      </p:sp>
      <p:sp>
        <p:nvSpPr>
          <p:cNvPr id="18" name="Text 16"/>
          <p:cNvSpPr/>
          <p:nvPr/>
        </p:nvSpPr>
        <p:spPr>
          <a:xfrm>
            <a:off x="6355080" y="296265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Tool access and agent collaboration</a:t>
            </a:r>
            <a:endParaRPr lang="en-US" sz="960" dirty="0"/>
          </a:p>
        </p:txBody>
      </p:sp>
      <p:sp>
        <p:nvSpPr>
          <p:cNvPr id="19" name="Text 17"/>
          <p:cNvSpPr/>
          <p:nvPr/>
        </p:nvSpPr>
        <p:spPr>
          <a:xfrm>
            <a:off x="9235440" y="265176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F97316"/>
                </a:solidFill>
              </a:rPr>
              <a:t>Testing</a:t>
            </a:r>
            <a:endParaRPr lang="en-US" sz="1280" dirty="0"/>
          </a:p>
        </p:txBody>
      </p:sp>
      <p:sp>
        <p:nvSpPr>
          <p:cNvPr id="20" name="Text 18"/>
          <p:cNvSpPr/>
          <p:nvPr/>
        </p:nvSpPr>
        <p:spPr>
          <a:xfrm>
            <a:off x="9235440" y="296265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Contract, policy, mock, failure paths</a:t>
            </a:r>
            <a:endParaRPr lang="en-US" sz="960" dirty="0"/>
          </a:p>
        </p:txBody>
      </p:sp>
      <p:sp>
        <p:nvSpPr>
          <p:cNvPr id="21" name="Text 19"/>
          <p:cNvSpPr/>
          <p:nvPr/>
        </p:nvSpPr>
        <p:spPr>
          <a:xfrm>
            <a:off x="594360" y="370332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246BFE"/>
                </a:solidFill>
              </a:rPr>
              <a:t>Observability</a:t>
            </a:r>
            <a:endParaRPr lang="en-US" sz="1280" dirty="0"/>
          </a:p>
        </p:txBody>
      </p:sp>
      <p:sp>
        <p:nvSpPr>
          <p:cNvPr id="22" name="Text 20"/>
          <p:cNvSpPr/>
          <p:nvPr/>
        </p:nvSpPr>
        <p:spPr>
          <a:xfrm>
            <a:off x="594360" y="401421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Trace, metrics, logs, audit evidence</a:t>
            </a:r>
            <a:endParaRPr lang="en-US" sz="960" dirty="0"/>
          </a:p>
        </p:txBody>
      </p:sp>
      <p:sp>
        <p:nvSpPr>
          <p:cNvPr id="23" name="Text 21"/>
          <p:cNvSpPr/>
          <p:nvPr/>
        </p:nvSpPr>
        <p:spPr>
          <a:xfrm>
            <a:off x="3474720" y="370332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40B66B"/>
                </a:solidFill>
              </a:rPr>
              <a:t>Health</a:t>
            </a:r>
            <a:endParaRPr lang="en-US" sz="1280" dirty="0"/>
          </a:p>
        </p:txBody>
      </p:sp>
      <p:sp>
        <p:nvSpPr>
          <p:cNvPr id="24" name="Text 22"/>
          <p:cNvSpPr/>
          <p:nvPr/>
        </p:nvSpPr>
        <p:spPr>
          <a:xfrm>
            <a:off x="3474720" y="401421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Readiness and business impact</a:t>
            </a:r>
            <a:endParaRPr lang="en-US" sz="960" dirty="0"/>
          </a:p>
        </p:txBody>
      </p:sp>
      <p:sp>
        <p:nvSpPr>
          <p:cNvPr id="25" name="Text 23"/>
          <p:cNvSpPr/>
          <p:nvPr/>
        </p:nvSpPr>
        <p:spPr>
          <a:xfrm>
            <a:off x="6355080" y="370332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7C3AED"/>
                </a:solidFill>
              </a:rPr>
              <a:t>NoSQL Integrity</a:t>
            </a:r>
            <a:endParaRPr lang="en-US" sz="1280" dirty="0"/>
          </a:p>
        </p:txBody>
      </p:sp>
      <p:sp>
        <p:nvSpPr>
          <p:cNvPr id="26" name="Text 24"/>
          <p:cNvSpPr/>
          <p:nvPr/>
        </p:nvSpPr>
        <p:spPr>
          <a:xfrm>
            <a:off x="6355080" y="401421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Aggregate, version, saga, reconciliation</a:t>
            </a:r>
            <a:endParaRPr lang="en-US" sz="960" dirty="0"/>
          </a:p>
        </p:txBody>
      </p:sp>
      <p:sp>
        <p:nvSpPr>
          <p:cNvPr id="27" name="Text 25"/>
          <p:cNvSpPr/>
          <p:nvPr/>
        </p:nvSpPr>
        <p:spPr>
          <a:xfrm>
            <a:off x="9235440" y="3703320"/>
            <a:ext cx="2423160" cy="292608"/>
          </a:xfrm>
          <a:prstGeom prst="rect">
            <a:avLst/>
          </a:prstGeom>
          <a:noFill/>
          <a:ln/>
        </p:spPr>
        <p:txBody>
          <a:bodyPr wrap="square" lIns="127" tIns="127" rIns="127" bIns="127" rtlCol="0" anchor="ctr">
            <a:normAutofit/>
          </a:bodyPr>
          <a:lstStyle/>
          <a:p>
            <a:pPr marL="0" indent="0">
              <a:buNone/>
            </a:pPr>
            <a:r>
              <a:rPr lang="en-US" sz="1280" b="1" dirty="0">
                <a:solidFill>
                  <a:srgbClr val="374151"/>
                </a:solidFill>
              </a:rPr>
              <a:t>Compliance</a:t>
            </a:r>
            <a:endParaRPr lang="en-US" sz="1280" dirty="0"/>
          </a:p>
        </p:txBody>
      </p:sp>
      <p:sp>
        <p:nvSpPr>
          <p:cNvPr id="28" name="Text 26"/>
          <p:cNvSpPr/>
          <p:nvPr/>
        </p:nvSpPr>
        <p:spPr>
          <a:xfrm>
            <a:off x="9235440" y="4014216"/>
            <a:ext cx="2423160" cy="411480"/>
          </a:xfrm>
          <a:prstGeom prst="rect">
            <a:avLst/>
          </a:prstGeom>
          <a:noFill/>
          <a:ln/>
        </p:spPr>
        <p:txBody>
          <a:bodyPr wrap="square" lIns="127" tIns="127" rIns="127" bIns="127" rtlCol="0" anchor="ctr">
            <a:normAutofit/>
          </a:bodyPr>
          <a:lstStyle/>
          <a:p>
            <a:pPr marL="0" indent="0">
              <a:buNone/>
            </a:pPr>
            <a:r>
              <a:rPr lang="en-US" sz="960" dirty="0">
                <a:solidFill>
                  <a:srgbClr val="374151"/>
                </a:solidFill>
              </a:rPr>
              <a:t>Framework adherence and release gate</a:t>
            </a:r>
            <a:endParaRPr lang="en-US" sz="960" dirty="0"/>
          </a:p>
        </p:txBody>
      </p:sp>
      <p:sp>
        <p:nvSpPr>
          <p:cNvPr id="29" name="Text 27"/>
          <p:cNvSpPr/>
          <p:nvPr/>
        </p:nvSpPr>
        <p:spPr>
          <a:xfrm>
            <a:off x="777240" y="5321808"/>
            <a:ext cx="10744200" cy="566928"/>
          </a:xfrm>
          <a:prstGeom prst="rect">
            <a:avLst/>
          </a:prstGeom>
          <a:solidFill>
            <a:srgbClr val="F4F7FB"/>
          </a:solidFill>
          <a:ln>
            <a:solidFill>
              <a:srgbClr val="F4F7FB"/>
            </a:solidFill>
          </a:ln>
        </p:spPr>
        <p:txBody>
          <a:bodyPr wrap="square" lIns="635" tIns="635" rIns="635" bIns="635" rtlCol="0" anchor="ctr">
            <a:normAutofit/>
          </a:bodyPr>
          <a:lstStyle/>
          <a:p>
            <a:pPr marL="0" indent="0" algn="ctr">
              <a:buNone/>
            </a:pPr>
            <a:r>
              <a:rPr lang="en-US" sz="1550" b="1" dirty="0">
                <a:solidFill>
                  <a:srgbClr val="0B1F3A"/>
                </a:solidFill>
              </a:rPr>
              <a:t>Design rule: every API must demonstrate business value, right-sized design, explicit authority, traceable execution, test evidence, health impact, and integrity status.</a:t>
            </a:r>
            <a:endParaRPr lang="en-US" sz="1550" dirty="0"/>
          </a:p>
        </p:txBody>
      </p:sp>
      <p:sp>
        <p:nvSpPr>
          <p:cNvPr id="30" name="Shape 28"/>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31" name="Text 29"/>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32" name="Text 30"/>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05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IMPLEMENTATION APPROACH</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Spec-driven API factory: from intent to release gate</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A repeatable delivery loop reduces ambiguity, accelerates development, and turns governance into automation.</a:t>
            </a:r>
            <a:endParaRPr lang="en-US" sz="1350" dirty="0"/>
          </a:p>
        </p:txBody>
      </p:sp>
      <p:sp>
        <p:nvSpPr>
          <p:cNvPr id="5" name="Text 3"/>
          <p:cNvSpPr/>
          <p:nvPr/>
        </p:nvSpPr>
        <p:spPr>
          <a:xfrm>
            <a:off x="731520" y="1737360"/>
            <a:ext cx="2834640" cy="868680"/>
          </a:xfrm>
          <a:prstGeom prst="rect">
            <a:avLst/>
          </a:prstGeom>
          <a:solidFill>
            <a:srgbClr val="EAF1FF"/>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1. Intent</a:t>
            </a:r>
            <a:endParaRPr lang="en-US" sz="1150" dirty="0"/>
          </a:p>
          <a:p>
            <a:pPr marL="0" indent="0" algn="ctr">
              <a:buNone/>
            </a:pPr>
            <a:r>
              <a:rPr lang="en-US" sz="1150" b="1" dirty="0">
                <a:solidFill>
                  <a:srgbClr val="111827"/>
                </a:solidFill>
              </a:rPr>
              <a:t>outcome + capability + owner</a:t>
            </a:r>
            <a:endParaRPr lang="en-US" sz="1150" dirty="0"/>
          </a:p>
        </p:txBody>
      </p:sp>
      <p:sp>
        <p:nvSpPr>
          <p:cNvPr id="6" name="Text 4"/>
          <p:cNvSpPr/>
          <p:nvPr/>
        </p:nvSpPr>
        <p:spPr>
          <a:xfrm>
            <a:off x="4434840" y="1737360"/>
            <a:ext cx="2834640" cy="868680"/>
          </a:xfrm>
          <a:prstGeom prst="rect">
            <a:avLst/>
          </a:prstGeom>
          <a:solidFill>
            <a:srgbClr val="F2EDFF"/>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2. Spec</a:t>
            </a:r>
            <a:endParaRPr lang="en-US" sz="1150" dirty="0"/>
          </a:p>
          <a:p>
            <a:pPr marL="0" indent="0" algn="ctr">
              <a:buNone/>
            </a:pPr>
            <a:r>
              <a:rPr lang="en-US" sz="1150" b="1" dirty="0">
                <a:solidFill>
                  <a:srgbClr val="111827"/>
                </a:solidFill>
              </a:rPr>
              <a:t>OpenAPI/AsyncAPI + policies</a:t>
            </a:r>
            <a:endParaRPr lang="en-US" sz="1150" dirty="0"/>
          </a:p>
        </p:txBody>
      </p:sp>
      <p:sp>
        <p:nvSpPr>
          <p:cNvPr id="7" name="Text 5"/>
          <p:cNvSpPr/>
          <p:nvPr/>
        </p:nvSpPr>
        <p:spPr>
          <a:xfrm>
            <a:off x="8138160" y="1737360"/>
            <a:ext cx="2834640" cy="868680"/>
          </a:xfrm>
          <a:prstGeom prst="rect">
            <a:avLst/>
          </a:prstGeom>
          <a:solidFill>
            <a:srgbClr val="E9FAF6"/>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3. Mock</a:t>
            </a:r>
            <a:endParaRPr lang="en-US" sz="1150" dirty="0"/>
          </a:p>
          <a:p>
            <a:pPr marL="0" indent="0" algn="ctr">
              <a:buNone/>
            </a:pPr>
            <a:r>
              <a:rPr lang="en-US" sz="1150" b="1" dirty="0">
                <a:solidFill>
                  <a:srgbClr val="111827"/>
                </a:solidFill>
              </a:rPr>
              <a:t>scenario data + virtualization</a:t>
            </a:r>
            <a:endParaRPr lang="en-US" sz="1150" dirty="0"/>
          </a:p>
        </p:txBody>
      </p:sp>
      <p:sp>
        <p:nvSpPr>
          <p:cNvPr id="8" name="Text 6"/>
          <p:cNvSpPr/>
          <p:nvPr/>
        </p:nvSpPr>
        <p:spPr>
          <a:xfrm>
            <a:off x="731520" y="3063240"/>
            <a:ext cx="2834640" cy="868680"/>
          </a:xfrm>
          <a:prstGeom prst="rect">
            <a:avLst/>
          </a:prstGeom>
          <a:solidFill>
            <a:srgbClr val="ECFDF5"/>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4. Build</a:t>
            </a:r>
            <a:endParaRPr lang="en-US" sz="1150" dirty="0"/>
          </a:p>
          <a:p>
            <a:pPr marL="0" indent="0" algn="ctr">
              <a:buNone/>
            </a:pPr>
            <a:r>
              <a:rPr lang="en-US" sz="1150" b="1" dirty="0">
                <a:solidFill>
                  <a:srgbClr val="111827"/>
                </a:solidFill>
              </a:rPr>
              <a:t>API + orchestration + data guardrails</a:t>
            </a:r>
            <a:endParaRPr lang="en-US" sz="1150" dirty="0"/>
          </a:p>
        </p:txBody>
      </p:sp>
      <p:sp>
        <p:nvSpPr>
          <p:cNvPr id="9" name="Text 7"/>
          <p:cNvSpPr/>
          <p:nvPr/>
        </p:nvSpPr>
        <p:spPr>
          <a:xfrm>
            <a:off x="4434840" y="3063240"/>
            <a:ext cx="2834640" cy="868680"/>
          </a:xfrm>
          <a:prstGeom prst="rect">
            <a:avLst/>
          </a:prstGeom>
          <a:solidFill>
            <a:srgbClr val="FFF7E7"/>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5. Test</a:t>
            </a:r>
            <a:endParaRPr lang="en-US" sz="1150" dirty="0"/>
          </a:p>
          <a:p>
            <a:pPr marL="0" indent="0" algn="ctr">
              <a:buNone/>
            </a:pPr>
            <a:r>
              <a:rPr lang="en-US" sz="1150" b="1" dirty="0">
                <a:solidFill>
                  <a:srgbClr val="111827"/>
                </a:solidFill>
              </a:rPr>
              <a:t>contract + auth + failure paths</a:t>
            </a:r>
            <a:endParaRPr lang="en-US" sz="1150" dirty="0"/>
          </a:p>
        </p:txBody>
      </p:sp>
      <p:sp>
        <p:nvSpPr>
          <p:cNvPr id="10" name="Text 8"/>
          <p:cNvSpPr/>
          <p:nvPr/>
        </p:nvSpPr>
        <p:spPr>
          <a:xfrm>
            <a:off x="8138160" y="3063240"/>
            <a:ext cx="2834640" cy="868680"/>
          </a:xfrm>
          <a:prstGeom prst="rect">
            <a:avLst/>
          </a:prstGeom>
          <a:solidFill>
            <a:srgbClr val="FFF0F3"/>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6. Observe</a:t>
            </a:r>
            <a:endParaRPr lang="en-US" sz="1150" dirty="0"/>
          </a:p>
          <a:p>
            <a:pPr marL="0" indent="0" algn="ctr">
              <a:buNone/>
            </a:pPr>
            <a:r>
              <a:rPr lang="en-US" sz="1150" b="1" dirty="0">
                <a:solidFill>
                  <a:srgbClr val="111827"/>
                </a:solidFill>
              </a:rPr>
              <a:t>traces + health + compliance evidence</a:t>
            </a:r>
            <a:endParaRPr lang="en-US" sz="1150" dirty="0"/>
          </a:p>
        </p:txBody>
      </p:sp>
      <p:sp>
        <p:nvSpPr>
          <p:cNvPr id="11" name="Text 9"/>
          <p:cNvSpPr/>
          <p:nvPr/>
        </p:nvSpPr>
        <p:spPr>
          <a:xfrm>
            <a:off x="1005840" y="4370832"/>
            <a:ext cx="1645920" cy="274320"/>
          </a:xfrm>
          <a:prstGeom prst="rect">
            <a:avLst/>
          </a:prstGeom>
          <a:noFill/>
          <a:ln/>
        </p:spPr>
        <p:txBody>
          <a:bodyPr wrap="square" lIns="0" tIns="0" rIns="0" bIns="0" rtlCol="0" anchor="ctr"/>
          <a:lstStyle/>
          <a:p>
            <a:pPr marL="0" indent="0">
              <a:buNone/>
            </a:pPr>
            <a:r>
              <a:rPr lang="en-US" sz="1300" b="1" dirty="0">
                <a:solidFill>
                  <a:srgbClr val="246BFE"/>
                </a:solidFill>
              </a:rPr>
              <a:t>Release gates</a:t>
            </a:r>
            <a:endParaRPr lang="en-US" sz="1300" dirty="0"/>
          </a:p>
        </p:txBody>
      </p:sp>
      <p:sp>
        <p:nvSpPr>
          <p:cNvPr id="12" name="Text 10"/>
          <p:cNvSpPr/>
          <p:nvPr/>
        </p:nvSpPr>
        <p:spPr>
          <a:xfrm>
            <a:off x="2880360" y="4480560"/>
            <a:ext cx="8321040" cy="822960"/>
          </a:xfrm>
          <a:prstGeom prst="rect">
            <a:avLst/>
          </a:prstGeom>
          <a:noFill/>
          <a:ln/>
        </p:spPr>
        <p:txBody>
          <a:bodyPr wrap="square" lIns="254" tIns="254" rIns="254" bIns="254" rtlCol="0" anchor="ctr">
            <a:normAutofit/>
          </a:bodyPr>
          <a:lstStyle/>
          <a:p>
            <a:pPr marL="152400" indent="-152400">
              <a:buSzPct val="100000"/>
              <a:buChar char="•"/>
            </a:pPr>
            <a:r>
              <a:rPr lang="en-US" sz="1250" dirty="0">
                <a:solidFill>
                  <a:srgbClr val="374151"/>
                </a:solidFill>
              </a:rPr>
              <a:t>Spec linting and breaking-change detection</a:t>
            </a:r>
            <a:endParaRPr lang="en-US" sz="1250" dirty="0"/>
          </a:p>
          <a:p>
            <a:pPr marL="152400" indent="-152400">
              <a:buSzPct val="100000"/>
              <a:buChar char="•"/>
            </a:pPr>
            <a:r>
              <a:rPr lang="en-US" sz="1250" dirty="0">
                <a:solidFill>
                  <a:srgbClr val="374151"/>
                </a:solidFill>
              </a:rPr>
              <a:t>Policy-as-code for role and object-level authorization</a:t>
            </a:r>
            <a:endParaRPr lang="en-US" sz="1250" dirty="0"/>
          </a:p>
          <a:p>
            <a:pPr marL="152400" indent="-152400">
              <a:buSzPct val="100000"/>
              <a:buChar char="•"/>
            </a:pPr>
            <a:r>
              <a:rPr lang="en-US" sz="1250" dirty="0">
                <a:solidFill>
                  <a:srgbClr val="374151"/>
                </a:solidFill>
              </a:rPr>
              <a:t>Mock coverage for happy path, failure path, and edge cases</a:t>
            </a:r>
            <a:endParaRPr lang="en-US" sz="1250" dirty="0"/>
          </a:p>
          <a:p>
            <a:pPr marL="152400" indent="-152400">
              <a:buSzPct val="100000"/>
              <a:buChar char="•"/>
            </a:pPr>
            <a:r>
              <a:rPr lang="en-US" sz="1250" dirty="0">
                <a:solidFill>
                  <a:srgbClr val="374151"/>
                </a:solidFill>
              </a:rPr>
              <a:t>Telemetry contract present before production release</a:t>
            </a:r>
            <a:endParaRPr lang="en-US" sz="1250" dirty="0"/>
          </a:p>
        </p:txBody>
      </p:sp>
      <p:sp>
        <p:nvSpPr>
          <p:cNvPr id="13" name="Shape 11"/>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14" name="Text 12"/>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15" name="Text 13"/>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06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IMPLEMENTATION APPROACH</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fontScale="85000" lnSpcReduction="10000"/>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Reference implementation pattern: runtime components and responsibilities</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Implementation converts framework dimensions into concrete runtime components.</a:t>
            </a:r>
            <a:endParaRPr lang="en-US" sz="1350" dirty="0"/>
          </a:p>
        </p:txBody>
      </p:sp>
      <p:sp>
        <p:nvSpPr>
          <p:cNvPr id="5" name="Text 3"/>
          <p:cNvSpPr/>
          <p:nvPr/>
        </p:nvSpPr>
        <p:spPr>
          <a:xfrm>
            <a:off x="685800" y="1572768"/>
            <a:ext cx="2331720" cy="320040"/>
          </a:xfrm>
          <a:prstGeom prst="rect">
            <a:avLst/>
          </a:prstGeom>
          <a:noFill/>
          <a:ln/>
        </p:spPr>
        <p:txBody>
          <a:bodyPr wrap="square" lIns="254" tIns="254" rIns="254" bIns="254" rtlCol="0" anchor="ctr">
            <a:normAutofit/>
          </a:bodyPr>
          <a:lstStyle/>
          <a:p>
            <a:pPr marL="0" indent="0">
              <a:buNone/>
            </a:pPr>
            <a:r>
              <a:rPr lang="en-US" sz="1300" b="1" dirty="0">
                <a:solidFill>
                  <a:srgbClr val="246BFE"/>
                </a:solidFill>
              </a:rPr>
              <a:t>Gateway</a:t>
            </a:r>
            <a:endParaRPr lang="en-US" sz="1300" dirty="0"/>
          </a:p>
        </p:txBody>
      </p:sp>
      <p:sp>
        <p:nvSpPr>
          <p:cNvPr id="6" name="Text 4"/>
          <p:cNvSpPr/>
          <p:nvPr/>
        </p:nvSpPr>
        <p:spPr>
          <a:xfrm>
            <a:off x="685800" y="1956816"/>
            <a:ext cx="2331720" cy="484632"/>
          </a:xfrm>
          <a:prstGeom prst="rect">
            <a:avLst/>
          </a:prstGeom>
          <a:noFill/>
          <a:ln/>
        </p:spPr>
        <p:txBody>
          <a:bodyPr wrap="square" lIns="381" tIns="381" rIns="381" bIns="381" rtlCol="0" anchor="ctr">
            <a:normAutofit/>
          </a:bodyPr>
          <a:lstStyle/>
          <a:p>
            <a:pPr marL="0" indent="0">
              <a:buNone/>
            </a:pPr>
            <a:r>
              <a:rPr lang="en-US" sz="1080" dirty="0">
                <a:solidFill>
                  <a:srgbClr val="374151"/>
                </a:solidFill>
              </a:rPr>
              <a:t>authn, rate limit, token validation</a:t>
            </a:r>
            <a:endParaRPr lang="en-US" sz="1080" dirty="0"/>
          </a:p>
        </p:txBody>
      </p:sp>
      <p:sp>
        <p:nvSpPr>
          <p:cNvPr id="7" name="Text 5"/>
          <p:cNvSpPr/>
          <p:nvPr/>
        </p:nvSpPr>
        <p:spPr>
          <a:xfrm>
            <a:off x="3520440" y="1572768"/>
            <a:ext cx="2331720" cy="320040"/>
          </a:xfrm>
          <a:prstGeom prst="rect">
            <a:avLst/>
          </a:prstGeom>
          <a:noFill/>
          <a:ln/>
        </p:spPr>
        <p:txBody>
          <a:bodyPr wrap="square" lIns="254" tIns="254" rIns="254" bIns="254" rtlCol="0" anchor="ctr">
            <a:normAutofit/>
          </a:bodyPr>
          <a:lstStyle/>
          <a:p>
            <a:pPr marL="0" indent="0">
              <a:buNone/>
            </a:pPr>
            <a:r>
              <a:rPr lang="en-US" sz="1300" b="1" dirty="0">
                <a:solidFill>
                  <a:srgbClr val="E11D48"/>
                </a:solidFill>
              </a:rPr>
              <a:t>Policy Engine</a:t>
            </a:r>
            <a:endParaRPr lang="en-US" sz="1300" dirty="0"/>
          </a:p>
        </p:txBody>
      </p:sp>
      <p:sp>
        <p:nvSpPr>
          <p:cNvPr id="8" name="Text 6"/>
          <p:cNvSpPr/>
          <p:nvPr/>
        </p:nvSpPr>
        <p:spPr>
          <a:xfrm>
            <a:off x="3520440" y="1956816"/>
            <a:ext cx="2331720" cy="484632"/>
          </a:xfrm>
          <a:prstGeom prst="rect">
            <a:avLst/>
          </a:prstGeom>
          <a:noFill/>
          <a:ln/>
        </p:spPr>
        <p:txBody>
          <a:bodyPr wrap="square" lIns="381" tIns="381" rIns="381" bIns="381" rtlCol="0" anchor="ctr">
            <a:normAutofit/>
          </a:bodyPr>
          <a:lstStyle/>
          <a:p>
            <a:pPr marL="0" indent="0">
              <a:buNone/>
            </a:pPr>
            <a:r>
              <a:rPr lang="en-US" sz="1080" dirty="0">
                <a:solidFill>
                  <a:srgbClr val="374151"/>
                </a:solidFill>
              </a:rPr>
              <a:t>actor/subject/resource/action decisions</a:t>
            </a:r>
            <a:endParaRPr lang="en-US" sz="1080" dirty="0"/>
          </a:p>
        </p:txBody>
      </p:sp>
      <p:sp>
        <p:nvSpPr>
          <p:cNvPr id="9" name="Text 7"/>
          <p:cNvSpPr/>
          <p:nvPr/>
        </p:nvSpPr>
        <p:spPr>
          <a:xfrm>
            <a:off x="6355080" y="1572768"/>
            <a:ext cx="2331720" cy="320040"/>
          </a:xfrm>
          <a:prstGeom prst="rect">
            <a:avLst/>
          </a:prstGeom>
          <a:noFill/>
          <a:ln/>
        </p:spPr>
        <p:txBody>
          <a:bodyPr wrap="square" lIns="254" tIns="254" rIns="254" bIns="254" rtlCol="0" anchor="ctr">
            <a:normAutofit/>
          </a:bodyPr>
          <a:lstStyle/>
          <a:p>
            <a:pPr marL="0" indent="0">
              <a:buNone/>
            </a:pPr>
            <a:r>
              <a:rPr lang="en-US" sz="1300" b="1" dirty="0">
                <a:solidFill>
                  <a:srgbClr val="7C3AED"/>
                </a:solidFill>
              </a:rPr>
              <a:t>Experience API</a:t>
            </a:r>
            <a:endParaRPr lang="en-US" sz="1300" dirty="0"/>
          </a:p>
        </p:txBody>
      </p:sp>
      <p:sp>
        <p:nvSpPr>
          <p:cNvPr id="10" name="Text 8"/>
          <p:cNvSpPr/>
          <p:nvPr/>
        </p:nvSpPr>
        <p:spPr>
          <a:xfrm>
            <a:off x="6355080" y="1956816"/>
            <a:ext cx="2331720" cy="484632"/>
          </a:xfrm>
          <a:prstGeom prst="rect">
            <a:avLst/>
          </a:prstGeom>
          <a:noFill/>
          <a:ln/>
        </p:spPr>
        <p:txBody>
          <a:bodyPr wrap="square" lIns="381" tIns="381" rIns="381" bIns="381" rtlCol="0" anchor="ctr">
            <a:normAutofit/>
          </a:bodyPr>
          <a:lstStyle/>
          <a:p>
            <a:pPr marL="0" indent="0">
              <a:buNone/>
            </a:pPr>
            <a:r>
              <a:rPr lang="en-US" sz="1080" dirty="0">
                <a:solidFill>
                  <a:srgbClr val="374151"/>
                </a:solidFill>
              </a:rPr>
              <a:t>journey-oriented aggregation</a:t>
            </a:r>
            <a:endParaRPr lang="en-US" sz="1080" dirty="0"/>
          </a:p>
        </p:txBody>
      </p:sp>
      <p:sp>
        <p:nvSpPr>
          <p:cNvPr id="11" name="Text 9"/>
          <p:cNvSpPr/>
          <p:nvPr/>
        </p:nvSpPr>
        <p:spPr>
          <a:xfrm>
            <a:off x="9189720" y="1572768"/>
            <a:ext cx="2331720" cy="320040"/>
          </a:xfrm>
          <a:prstGeom prst="rect">
            <a:avLst/>
          </a:prstGeom>
          <a:noFill/>
          <a:ln/>
        </p:spPr>
        <p:txBody>
          <a:bodyPr wrap="square" lIns="254" tIns="254" rIns="254" bIns="254" rtlCol="0" anchor="ctr">
            <a:normAutofit/>
          </a:bodyPr>
          <a:lstStyle/>
          <a:p>
            <a:pPr marL="0" indent="0">
              <a:buNone/>
            </a:pPr>
            <a:r>
              <a:rPr lang="en-US" sz="1300" b="1" dirty="0">
                <a:solidFill>
                  <a:srgbClr val="F97316"/>
                </a:solidFill>
              </a:rPr>
              <a:t>Process API</a:t>
            </a:r>
            <a:endParaRPr lang="en-US" sz="1300" dirty="0"/>
          </a:p>
        </p:txBody>
      </p:sp>
      <p:sp>
        <p:nvSpPr>
          <p:cNvPr id="12" name="Text 10"/>
          <p:cNvSpPr/>
          <p:nvPr/>
        </p:nvSpPr>
        <p:spPr>
          <a:xfrm>
            <a:off x="9189720" y="1956816"/>
            <a:ext cx="2331720" cy="484632"/>
          </a:xfrm>
          <a:prstGeom prst="rect">
            <a:avLst/>
          </a:prstGeom>
          <a:noFill/>
          <a:ln/>
        </p:spPr>
        <p:txBody>
          <a:bodyPr wrap="square" lIns="381" tIns="381" rIns="381" bIns="381" rtlCol="0" anchor="ctr">
            <a:normAutofit/>
          </a:bodyPr>
          <a:lstStyle/>
          <a:p>
            <a:pPr marL="0" indent="0">
              <a:buNone/>
            </a:pPr>
            <a:r>
              <a:rPr lang="en-US" sz="1080" dirty="0">
                <a:solidFill>
                  <a:srgbClr val="374151"/>
                </a:solidFill>
              </a:rPr>
              <a:t>saga, state, idempotency</a:t>
            </a:r>
            <a:endParaRPr lang="en-US" sz="1080" dirty="0"/>
          </a:p>
        </p:txBody>
      </p:sp>
      <p:sp>
        <p:nvSpPr>
          <p:cNvPr id="13" name="Text 11"/>
          <p:cNvSpPr/>
          <p:nvPr/>
        </p:nvSpPr>
        <p:spPr>
          <a:xfrm>
            <a:off x="685800" y="2798064"/>
            <a:ext cx="2331720" cy="320040"/>
          </a:xfrm>
          <a:prstGeom prst="rect">
            <a:avLst/>
          </a:prstGeom>
          <a:noFill/>
          <a:ln/>
        </p:spPr>
        <p:txBody>
          <a:bodyPr wrap="square" lIns="254" tIns="254" rIns="254" bIns="254" rtlCol="0" anchor="ctr">
            <a:normAutofit/>
          </a:bodyPr>
          <a:lstStyle/>
          <a:p>
            <a:pPr marL="0" indent="0">
              <a:buNone/>
            </a:pPr>
            <a:r>
              <a:rPr lang="en-US" sz="1300" b="1" dirty="0">
                <a:solidFill>
                  <a:srgbClr val="00A88E"/>
                </a:solidFill>
              </a:rPr>
              <a:t>Domain APIs</a:t>
            </a:r>
            <a:endParaRPr lang="en-US" sz="1300" dirty="0"/>
          </a:p>
        </p:txBody>
      </p:sp>
      <p:sp>
        <p:nvSpPr>
          <p:cNvPr id="14" name="Text 12"/>
          <p:cNvSpPr/>
          <p:nvPr/>
        </p:nvSpPr>
        <p:spPr>
          <a:xfrm>
            <a:off x="685800" y="3182112"/>
            <a:ext cx="2331720" cy="484632"/>
          </a:xfrm>
          <a:prstGeom prst="rect">
            <a:avLst/>
          </a:prstGeom>
          <a:noFill/>
          <a:ln/>
        </p:spPr>
        <p:txBody>
          <a:bodyPr wrap="square" lIns="381" tIns="381" rIns="381" bIns="381" rtlCol="0" anchor="ctr">
            <a:normAutofit/>
          </a:bodyPr>
          <a:lstStyle/>
          <a:p>
            <a:pPr marL="0" indent="0">
              <a:buNone/>
            </a:pPr>
            <a:r>
              <a:rPr lang="en-US" sz="1080" dirty="0">
                <a:solidFill>
                  <a:srgbClr val="374151"/>
                </a:solidFill>
              </a:rPr>
              <a:t>aggregate ownership, business rules</a:t>
            </a:r>
            <a:endParaRPr lang="en-US" sz="1080" dirty="0"/>
          </a:p>
        </p:txBody>
      </p:sp>
      <p:sp>
        <p:nvSpPr>
          <p:cNvPr id="15" name="Text 13"/>
          <p:cNvSpPr/>
          <p:nvPr/>
        </p:nvSpPr>
        <p:spPr>
          <a:xfrm>
            <a:off x="3520440" y="2798064"/>
            <a:ext cx="2331720" cy="320040"/>
          </a:xfrm>
          <a:prstGeom prst="rect">
            <a:avLst/>
          </a:prstGeom>
          <a:noFill/>
          <a:ln/>
        </p:spPr>
        <p:txBody>
          <a:bodyPr wrap="square" lIns="254" tIns="254" rIns="254" bIns="254" rtlCol="0" anchor="ctr">
            <a:normAutofit/>
          </a:bodyPr>
          <a:lstStyle/>
          <a:p>
            <a:pPr marL="0" indent="0">
              <a:buNone/>
            </a:pPr>
            <a:r>
              <a:rPr lang="en-US" sz="1300" b="1" dirty="0">
                <a:solidFill>
                  <a:srgbClr val="40B66B"/>
                </a:solidFill>
              </a:rPr>
              <a:t>Data/Event APIs</a:t>
            </a:r>
            <a:endParaRPr lang="en-US" sz="1300" dirty="0"/>
          </a:p>
        </p:txBody>
      </p:sp>
      <p:sp>
        <p:nvSpPr>
          <p:cNvPr id="16" name="Text 14"/>
          <p:cNvSpPr/>
          <p:nvPr/>
        </p:nvSpPr>
        <p:spPr>
          <a:xfrm>
            <a:off x="3520440" y="3182112"/>
            <a:ext cx="2331720" cy="484632"/>
          </a:xfrm>
          <a:prstGeom prst="rect">
            <a:avLst/>
          </a:prstGeom>
          <a:noFill/>
          <a:ln/>
        </p:spPr>
        <p:txBody>
          <a:bodyPr wrap="square" lIns="381" tIns="381" rIns="381" bIns="381" rtlCol="0" anchor="ctr">
            <a:normAutofit/>
          </a:bodyPr>
          <a:lstStyle/>
          <a:p>
            <a:pPr marL="0" indent="0">
              <a:buNone/>
            </a:pPr>
            <a:r>
              <a:rPr lang="en-US" sz="1080" dirty="0">
                <a:solidFill>
                  <a:srgbClr val="374151"/>
                </a:solidFill>
              </a:rPr>
              <a:t>projections, outbox/inbox, freshness</a:t>
            </a:r>
            <a:endParaRPr lang="en-US" sz="1080" dirty="0"/>
          </a:p>
        </p:txBody>
      </p:sp>
      <p:sp>
        <p:nvSpPr>
          <p:cNvPr id="17" name="Text 15"/>
          <p:cNvSpPr/>
          <p:nvPr/>
        </p:nvSpPr>
        <p:spPr>
          <a:xfrm>
            <a:off x="6355080" y="2798064"/>
            <a:ext cx="2331720" cy="320040"/>
          </a:xfrm>
          <a:prstGeom prst="rect">
            <a:avLst/>
          </a:prstGeom>
          <a:noFill/>
          <a:ln/>
        </p:spPr>
        <p:txBody>
          <a:bodyPr wrap="square" lIns="254" tIns="254" rIns="254" bIns="254" rtlCol="0" anchor="ctr">
            <a:normAutofit/>
          </a:bodyPr>
          <a:lstStyle/>
          <a:p>
            <a:pPr marL="0" indent="0">
              <a:buNone/>
            </a:pPr>
            <a:r>
              <a:rPr lang="en-US" sz="1300" b="1" dirty="0">
                <a:solidFill>
                  <a:srgbClr val="00A6D6"/>
                </a:solidFill>
              </a:rPr>
              <a:t>MCP/A2A Gateway</a:t>
            </a:r>
            <a:endParaRPr lang="en-US" sz="1300" dirty="0"/>
          </a:p>
        </p:txBody>
      </p:sp>
      <p:sp>
        <p:nvSpPr>
          <p:cNvPr id="18" name="Text 16"/>
          <p:cNvSpPr/>
          <p:nvPr/>
        </p:nvSpPr>
        <p:spPr>
          <a:xfrm>
            <a:off x="6355080" y="3182112"/>
            <a:ext cx="2331720" cy="484632"/>
          </a:xfrm>
          <a:prstGeom prst="rect">
            <a:avLst/>
          </a:prstGeom>
          <a:noFill/>
          <a:ln/>
        </p:spPr>
        <p:txBody>
          <a:bodyPr wrap="square" lIns="381" tIns="381" rIns="381" bIns="381" rtlCol="0" anchor="ctr">
            <a:normAutofit/>
          </a:bodyPr>
          <a:lstStyle/>
          <a:p>
            <a:pPr marL="0" indent="0">
              <a:buNone/>
            </a:pPr>
            <a:r>
              <a:rPr lang="en-US" sz="1080" dirty="0">
                <a:solidFill>
                  <a:srgbClr val="374151"/>
                </a:solidFill>
              </a:rPr>
              <a:t>tool and agent governance</a:t>
            </a:r>
            <a:endParaRPr lang="en-US" sz="1080" dirty="0"/>
          </a:p>
        </p:txBody>
      </p:sp>
      <p:sp>
        <p:nvSpPr>
          <p:cNvPr id="19" name="Text 17"/>
          <p:cNvSpPr/>
          <p:nvPr/>
        </p:nvSpPr>
        <p:spPr>
          <a:xfrm>
            <a:off x="9189720" y="2798064"/>
            <a:ext cx="2331720" cy="320040"/>
          </a:xfrm>
          <a:prstGeom prst="rect">
            <a:avLst/>
          </a:prstGeom>
          <a:noFill/>
          <a:ln/>
        </p:spPr>
        <p:txBody>
          <a:bodyPr wrap="square" lIns="254" tIns="254" rIns="254" bIns="254" rtlCol="0" anchor="ctr">
            <a:normAutofit/>
          </a:bodyPr>
          <a:lstStyle/>
          <a:p>
            <a:pPr marL="0" indent="0">
              <a:buNone/>
            </a:pPr>
            <a:r>
              <a:rPr lang="en-US" sz="1300" b="1" dirty="0">
                <a:solidFill>
                  <a:srgbClr val="374151"/>
                </a:solidFill>
              </a:rPr>
              <a:t>Observability Plane</a:t>
            </a:r>
            <a:endParaRPr lang="en-US" sz="1300" dirty="0"/>
          </a:p>
        </p:txBody>
      </p:sp>
      <p:sp>
        <p:nvSpPr>
          <p:cNvPr id="20" name="Text 18"/>
          <p:cNvSpPr/>
          <p:nvPr/>
        </p:nvSpPr>
        <p:spPr>
          <a:xfrm>
            <a:off x="9189720" y="3182112"/>
            <a:ext cx="2331720" cy="484632"/>
          </a:xfrm>
          <a:prstGeom prst="rect">
            <a:avLst/>
          </a:prstGeom>
          <a:noFill/>
          <a:ln/>
        </p:spPr>
        <p:txBody>
          <a:bodyPr wrap="square" lIns="381" tIns="381" rIns="381" bIns="381" rtlCol="0" anchor="ctr">
            <a:normAutofit/>
          </a:bodyPr>
          <a:lstStyle/>
          <a:p>
            <a:pPr marL="0" indent="0">
              <a:buNone/>
            </a:pPr>
            <a:r>
              <a:rPr lang="en-US" sz="1080" dirty="0">
                <a:solidFill>
                  <a:srgbClr val="374151"/>
                </a:solidFill>
              </a:rPr>
              <a:t>traces, metrics, logs, audit, health</a:t>
            </a:r>
            <a:endParaRPr lang="en-US" sz="1080" dirty="0"/>
          </a:p>
        </p:txBody>
      </p:sp>
      <p:sp>
        <p:nvSpPr>
          <p:cNvPr id="21" name="Text 19"/>
          <p:cNvSpPr/>
          <p:nvPr/>
        </p:nvSpPr>
        <p:spPr>
          <a:xfrm>
            <a:off x="868680" y="4553712"/>
            <a:ext cx="2743200" cy="292608"/>
          </a:xfrm>
          <a:prstGeom prst="rect">
            <a:avLst/>
          </a:prstGeom>
          <a:noFill/>
          <a:ln/>
        </p:spPr>
        <p:txBody>
          <a:bodyPr wrap="square" lIns="0" tIns="0" rIns="0" bIns="0" rtlCol="0" anchor="ctr"/>
          <a:lstStyle/>
          <a:p>
            <a:pPr marL="0" indent="0">
              <a:buNone/>
            </a:pPr>
            <a:r>
              <a:rPr lang="en-US" sz="1300" b="1" dirty="0">
                <a:solidFill>
                  <a:srgbClr val="246BFE"/>
                </a:solidFill>
              </a:rPr>
              <a:t>Implementation principle</a:t>
            </a:r>
            <a:endParaRPr lang="en-US" sz="1300" dirty="0"/>
          </a:p>
        </p:txBody>
      </p:sp>
      <p:sp>
        <p:nvSpPr>
          <p:cNvPr id="22" name="Text 20"/>
          <p:cNvSpPr/>
          <p:nvPr/>
        </p:nvSpPr>
        <p:spPr>
          <a:xfrm>
            <a:off x="868680" y="4919472"/>
            <a:ext cx="10424160" cy="594360"/>
          </a:xfrm>
          <a:prstGeom prst="rect">
            <a:avLst/>
          </a:prstGeom>
          <a:noFill/>
          <a:ln/>
        </p:spPr>
        <p:txBody>
          <a:bodyPr wrap="square" lIns="254" tIns="254" rIns="254" bIns="254" rtlCol="0" anchor="ctr">
            <a:normAutofit/>
          </a:bodyPr>
          <a:lstStyle/>
          <a:p>
            <a:pPr marL="0" indent="0">
              <a:buNone/>
            </a:pPr>
            <a:r>
              <a:rPr lang="en-US" sz="1600" dirty="0">
                <a:solidFill>
                  <a:srgbClr val="111827"/>
                </a:solidFill>
              </a:rPr>
              <a:t>Keep business authority and integrity in deterministic APIs. AI and A2A agents may assist, but execution remains tool-scoped, policy-controlled, idempotent, and fully audited.</a:t>
            </a:r>
            <a:endParaRPr lang="en-US" sz="1600" dirty="0"/>
          </a:p>
        </p:txBody>
      </p:sp>
      <p:sp>
        <p:nvSpPr>
          <p:cNvPr id="23" name="Shape 21"/>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24" name="Text 22"/>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25" name="Text 23"/>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07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IMPLEMENTATION APPROACH</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Lean resource design: generic patterns before special endpoints</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A lean API exposes only useful business surface area while preserving navigability, pagination, and evolvability.</a:t>
            </a:r>
            <a:endParaRPr lang="en-US" sz="1350" dirty="0"/>
          </a:p>
        </p:txBody>
      </p:sp>
      <p:sp>
        <p:nvSpPr>
          <p:cNvPr id="5" name="Text 3"/>
          <p:cNvSpPr/>
          <p:nvPr/>
        </p:nvSpPr>
        <p:spPr>
          <a:xfrm>
            <a:off x="777240" y="1691640"/>
            <a:ext cx="3246120" cy="914400"/>
          </a:xfrm>
          <a:prstGeom prst="rect">
            <a:avLst/>
          </a:prstGeom>
          <a:solidFill>
            <a:srgbClr val="EAF1FF"/>
          </a:solidFill>
          <a:ln>
            <a:solidFill>
              <a:srgbClr val="FFFFFF">
                <a:alpha val="0"/>
              </a:srgbClr>
            </a:solidFill>
          </a:ln>
        </p:spPr>
        <p:txBody>
          <a:bodyPr wrap="square" lIns="1016" tIns="1016" rIns="1016" bIns="1016" rtlCol="0" anchor="ctr">
            <a:normAutofit/>
          </a:bodyPr>
          <a:lstStyle/>
          <a:p>
            <a:pPr marL="0" indent="0" algn="ctr">
              <a:buNone/>
            </a:pPr>
            <a:r>
              <a:rPr lang="en-US" sz="1300" b="1" dirty="0">
                <a:solidFill>
                  <a:srgbClr val="0B1F3A"/>
                </a:solidFill>
              </a:rPr>
              <a:t>Scoped collection</a:t>
            </a:r>
            <a:endParaRPr lang="en-US" sz="1300" dirty="0"/>
          </a:p>
          <a:p>
            <a:pPr marL="0" indent="0" algn="ctr">
              <a:buNone/>
            </a:pPr>
            <a:r>
              <a:rPr lang="en-US" sz="1300" b="1" dirty="0">
                <a:solidFill>
                  <a:srgbClr val="0B1F3A"/>
                </a:solidFill>
              </a:rPr>
              <a:t>GET /{parent}/{id}/{resources}</a:t>
            </a:r>
            <a:endParaRPr lang="en-US" sz="1300" dirty="0"/>
          </a:p>
        </p:txBody>
      </p:sp>
      <p:sp>
        <p:nvSpPr>
          <p:cNvPr id="6" name="Text 4"/>
          <p:cNvSpPr/>
          <p:nvPr/>
        </p:nvSpPr>
        <p:spPr>
          <a:xfrm>
            <a:off x="4480560" y="1691640"/>
            <a:ext cx="3246120" cy="914400"/>
          </a:xfrm>
          <a:prstGeom prst="rect">
            <a:avLst/>
          </a:prstGeom>
          <a:solidFill>
            <a:srgbClr val="E9FAF6"/>
          </a:solidFill>
          <a:ln>
            <a:solidFill>
              <a:srgbClr val="FFFFFF">
                <a:alpha val="0"/>
              </a:srgbClr>
            </a:solidFill>
          </a:ln>
        </p:spPr>
        <p:txBody>
          <a:bodyPr wrap="square" lIns="1016" tIns="1016" rIns="1016" bIns="1016" rtlCol="0" anchor="ctr">
            <a:normAutofit/>
          </a:bodyPr>
          <a:lstStyle/>
          <a:p>
            <a:pPr marL="0" indent="0" algn="ctr">
              <a:buNone/>
            </a:pPr>
            <a:r>
              <a:rPr lang="en-US" sz="1300" b="1" dirty="0">
                <a:solidFill>
                  <a:srgbClr val="0B1F3A"/>
                </a:solidFill>
              </a:rPr>
              <a:t>Filtered collection</a:t>
            </a:r>
            <a:endParaRPr lang="en-US" sz="1300" dirty="0"/>
          </a:p>
          <a:p>
            <a:pPr marL="0" indent="0" algn="ctr">
              <a:buNone/>
            </a:pPr>
            <a:r>
              <a:rPr lang="en-US" sz="1300" b="1" dirty="0">
                <a:solidFill>
                  <a:srgbClr val="0B1F3A"/>
                </a:solidFill>
              </a:rPr>
              <a:t>GET /{resources}?filter=...</a:t>
            </a:r>
            <a:endParaRPr lang="en-US" sz="1300" dirty="0"/>
          </a:p>
        </p:txBody>
      </p:sp>
      <p:sp>
        <p:nvSpPr>
          <p:cNvPr id="7" name="Text 5"/>
          <p:cNvSpPr/>
          <p:nvPr/>
        </p:nvSpPr>
        <p:spPr>
          <a:xfrm>
            <a:off x="8183880" y="1691640"/>
            <a:ext cx="3246120" cy="914400"/>
          </a:xfrm>
          <a:prstGeom prst="rect">
            <a:avLst/>
          </a:prstGeom>
          <a:solidFill>
            <a:srgbClr val="F2EDFF"/>
          </a:solidFill>
          <a:ln>
            <a:solidFill>
              <a:srgbClr val="FFFFFF">
                <a:alpha val="0"/>
              </a:srgbClr>
            </a:solidFill>
          </a:ln>
        </p:spPr>
        <p:txBody>
          <a:bodyPr wrap="square" lIns="1016" tIns="1016" rIns="1016" bIns="1016" rtlCol="0" anchor="ctr">
            <a:normAutofit/>
          </a:bodyPr>
          <a:lstStyle/>
          <a:p>
            <a:pPr marL="0" indent="0" algn="ctr">
              <a:buNone/>
            </a:pPr>
            <a:r>
              <a:rPr lang="en-US" sz="1300" b="1" dirty="0">
                <a:solidFill>
                  <a:srgbClr val="0B1F3A"/>
                </a:solidFill>
              </a:rPr>
              <a:t>Resource detail</a:t>
            </a:r>
            <a:endParaRPr lang="en-US" sz="1300" dirty="0"/>
          </a:p>
          <a:p>
            <a:pPr marL="0" indent="0" algn="ctr">
              <a:buNone/>
            </a:pPr>
            <a:r>
              <a:rPr lang="en-US" sz="1300" b="1" dirty="0">
                <a:solidFill>
                  <a:srgbClr val="0B1F3A"/>
                </a:solidFill>
              </a:rPr>
              <a:t>GET /{resources}/{resourceId}</a:t>
            </a:r>
            <a:endParaRPr lang="en-US" sz="1300" dirty="0"/>
          </a:p>
        </p:txBody>
      </p:sp>
      <p:sp>
        <p:nvSpPr>
          <p:cNvPr id="8" name="Text 6"/>
          <p:cNvSpPr/>
          <p:nvPr/>
        </p:nvSpPr>
        <p:spPr>
          <a:xfrm>
            <a:off x="868680" y="3200400"/>
            <a:ext cx="4754880" cy="256032"/>
          </a:xfrm>
          <a:prstGeom prst="rect">
            <a:avLst/>
          </a:prstGeom>
          <a:noFill/>
          <a:ln/>
        </p:spPr>
        <p:txBody>
          <a:bodyPr wrap="square" lIns="0" tIns="0" rIns="0" bIns="0" rtlCol="0" anchor="ctr"/>
          <a:lstStyle/>
          <a:p>
            <a:pPr marL="0" indent="0">
              <a:buNone/>
            </a:pPr>
            <a:r>
              <a:rPr lang="en-US" sz="1300" b="1" dirty="0">
                <a:solidFill>
                  <a:srgbClr val="246BFE"/>
                </a:solidFill>
              </a:rPr>
              <a:t>Example: order access as a generic pattern</a:t>
            </a:r>
            <a:endParaRPr lang="en-US" sz="1300" dirty="0"/>
          </a:p>
        </p:txBody>
      </p:sp>
      <p:sp>
        <p:nvSpPr>
          <p:cNvPr id="9" name="Text 7"/>
          <p:cNvSpPr/>
          <p:nvPr/>
        </p:nvSpPr>
        <p:spPr>
          <a:xfrm>
            <a:off x="868680" y="3611880"/>
            <a:ext cx="4754880" cy="804672"/>
          </a:xfrm>
          <a:prstGeom prst="rect">
            <a:avLst/>
          </a:prstGeom>
          <a:solidFill>
            <a:srgbClr val="F8FAFC"/>
          </a:solidFill>
          <a:ln>
            <a:solidFill>
              <a:srgbClr val="E5E7EB"/>
            </a:solidFill>
          </a:ln>
        </p:spPr>
        <p:txBody>
          <a:bodyPr wrap="square" lIns="381" tIns="381" rIns="381" bIns="381" rtlCol="0" anchor="ctr">
            <a:normAutofit/>
          </a:bodyPr>
          <a:lstStyle/>
          <a:p>
            <a:pPr marL="0" indent="0">
              <a:buNone/>
            </a:pPr>
            <a:r>
              <a:rPr lang="en-US" sz="1350" dirty="0">
                <a:solidFill>
                  <a:srgbClr val="111827"/>
                </a:solidFill>
                <a:latin typeface="Aptos Mono" pitchFamily="34" charset="0"/>
                <a:ea typeface="Aptos Mono" pitchFamily="34" charset="-122"/>
                <a:cs typeface="Aptos Mono" pitchFamily="34" charset="-120"/>
              </a:rPr>
              <a:t>GET /customers/{customerId}/orders</a:t>
            </a:r>
            <a:endParaRPr lang="en-US" sz="1350" dirty="0"/>
          </a:p>
          <a:p>
            <a:pPr marL="0" indent="0">
              <a:buNone/>
            </a:pPr>
            <a:r>
              <a:rPr lang="en-US" sz="1350" dirty="0">
                <a:solidFill>
                  <a:srgbClr val="111827"/>
                </a:solidFill>
                <a:latin typeface="Aptos Mono" pitchFamily="34" charset="0"/>
                <a:ea typeface="Aptos Mono" pitchFamily="34" charset="-122"/>
                <a:cs typeface="Aptos Mono" pitchFamily="34" charset="-120"/>
              </a:rPr>
              <a:t>GET /accounts/{accountId}/orders</a:t>
            </a:r>
            <a:endParaRPr lang="en-US" sz="1350" dirty="0"/>
          </a:p>
          <a:p>
            <a:pPr marL="0" indent="0">
              <a:buNone/>
            </a:pPr>
            <a:r>
              <a:rPr lang="en-US" sz="1350" dirty="0">
                <a:solidFill>
                  <a:srgbClr val="111827"/>
                </a:solidFill>
                <a:latin typeface="Aptos Mono" pitchFamily="34" charset="0"/>
                <a:ea typeface="Aptos Mono" pitchFamily="34" charset="-122"/>
                <a:cs typeface="Aptos Mono" pitchFamily="34" charset="-120"/>
              </a:rPr>
              <a:t>GET /orders/{orderId}</a:t>
            </a:r>
            <a:endParaRPr lang="en-US" sz="1350" dirty="0"/>
          </a:p>
        </p:txBody>
      </p:sp>
      <p:sp>
        <p:nvSpPr>
          <p:cNvPr id="10" name="Text 8"/>
          <p:cNvSpPr/>
          <p:nvPr/>
        </p:nvSpPr>
        <p:spPr>
          <a:xfrm>
            <a:off x="6172200" y="3200400"/>
            <a:ext cx="2103120" cy="256032"/>
          </a:xfrm>
          <a:prstGeom prst="rect">
            <a:avLst/>
          </a:prstGeom>
          <a:noFill/>
          <a:ln/>
        </p:spPr>
        <p:txBody>
          <a:bodyPr wrap="square" lIns="0" tIns="0" rIns="0" bIns="0" rtlCol="0" anchor="ctr"/>
          <a:lstStyle/>
          <a:p>
            <a:pPr marL="0" indent="0">
              <a:buNone/>
            </a:pPr>
            <a:r>
              <a:rPr lang="en-US" sz="1300" b="1" dirty="0">
                <a:solidFill>
                  <a:srgbClr val="00A88E"/>
                </a:solidFill>
              </a:rPr>
              <a:t>Lean guardrails</a:t>
            </a:r>
            <a:endParaRPr lang="en-US" sz="1300" dirty="0"/>
          </a:p>
        </p:txBody>
      </p:sp>
      <p:sp>
        <p:nvSpPr>
          <p:cNvPr id="11" name="Text 9"/>
          <p:cNvSpPr/>
          <p:nvPr/>
        </p:nvSpPr>
        <p:spPr>
          <a:xfrm>
            <a:off x="6172200" y="3593592"/>
            <a:ext cx="5257800" cy="1005840"/>
          </a:xfrm>
          <a:prstGeom prst="rect">
            <a:avLst/>
          </a:prstGeom>
          <a:noFill/>
          <a:ln/>
        </p:spPr>
        <p:txBody>
          <a:bodyPr wrap="square" lIns="254" tIns="254" rIns="254" bIns="254" rtlCol="0" anchor="ctr">
            <a:normAutofit/>
          </a:bodyPr>
          <a:lstStyle/>
          <a:p>
            <a:pPr marL="152400" indent="-152400">
              <a:buSzPct val="100000"/>
              <a:buChar char="•"/>
            </a:pPr>
            <a:r>
              <a:rPr lang="en-US" sz="1180" dirty="0">
                <a:solidFill>
                  <a:srgbClr val="374151"/>
                </a:solidFill>
              </a:rPr>
              <a:t>Summary list ≠ full detail payload</a:t>
            </a:r>
            <a:endParaRPr lang="en-US" sz="1180" dirty="0"/>
          </a:p>
          <a:p>
            <a:pPr marL="152400" indent="-152400">
              <a:buSzPct val="100000"/>
              <a:buChar char="•"/>
            </a:pPr>
            <a:r>
              <a:rPr lang="en-US" sz="1180" dirty="0">
                <a:solidFill>
                  <a:srgbClr val="374151"/>
                </a:solidFill>
              </a:rPr>
              <a:t>One internal query capability; multiple clear contracts</a:t>
            </a:r>
            <a:endParaRPr lang="en-US" sz="1180" dirty="0"/>
          </a:p>
          <a:p>
            <a:pPr marL="152400" indent="-152400">
              <a:buSzPct val="100000"/>
              <a:buChar char="•"/>
            </a:pPr>
            <a:r>
              <a:rPr lang="en-US" sz="1180" dirty="0">
                <a:solidFill>
                  <a:srgbClr val="374151"/>
                </a:solidFill>
              </a:rPr>
              <a:t>Avoid duplicate endpoint variants for the same purpose</a:t>
            </a:r>
            <a:endParaRPr lang="en-US" sz="1180" dirty="0"/>
          </a:p>
          <a:p>
            <a:pPr marL="152400" indent="-152400">
              <a:buSzPct val="100000"/>
              <a:buChar char="•"/>
            </a:pPr>
            <a:r>
              <a:rPr lang="en-US" sz="1180" dirty="0">
                <a:solidFill>
                  <a:srgbClr val="374151"/>
                </a:solidFill>
              </a:rPr>
              <a:t>Measure payload weight, reuse, defects, and consumer friction</a:t>
            </a:r>
            <a:endParaRPr lang="en-US" sz="1180" dirty="0"/>
          </a:p>
        </p:txBody>
      </p:sp>
      <p:sp>
        <p:nvSpPr>
          <p:cNvPr id="12" name="Shape 10"/>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13" name="Text 11"/>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14" name="Text 12"/>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08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30352" y="274320"/>
            <a:ext cx="2926080" cy="201168"/>
          </a:xfrm>
          <a:prstGeom prst="rect">
            <a:avLst/>
          </a:prstGeom>
          <a:noFill/>
          <a:ln/>
        </p:spPr>
        <p:txBody>
          <a:bodyPr wrap="square" lIns="0" tIns="0" rIns="0" bIns="0" rtlCol="0" anchor="ctr"/>
          <a:lstStyle/>
          <a:p>
            <a:pPr marL="0" indent="0">
              <a:buNone/>
            </a:pPr>
            <a:r>
              <a:rPr lang="en-US" sz="1000" b="1" dirty="0">
                <a:solidFill>
                  <a:srgbClr val="246BFE"/>
                </a:solidFill>
              </a:rPr>
              <a:t>IMPLEMENTATION APPROACH</a:t>
            </a:r>
            <a:endParaRPr lang="en-US" sz="1000" dirty="0"/>
          </a:p>
        </p:txBody>
      </p:sp>
      <p:sp>
        <p:nvSpPr>
          <p:cNvPr id="3" name="Text 1"/>
          <p:cNvSpPr/>
          <p:nvPr/>
        </p:nvSpPr>
        <p:spPr>
          <a:xfrm>
            <a:off x="502920" y="530352"/>
            <a:ext cx="9966960" cy="530352"/>
          </a:xfrm>
          <a:prstGeom prst="rect">
            <a:avLst/>
          </a:prstGeom>
          <a:noFill/>
          <a:ln/>
        </p:spPr>
        <p:txBody>
          <a:bodyPr wrap="square" lIns="381" tIns="381" rIns="381" bIns="381" rtlCol="0" anchor="ctr">
            <a:normAutofit/>
          </a:bodyPr>
          <a:lstStyle/>
          <a:p>
            <a:pPr marL="0" indent="0">
              <a:buNone/>
            </a:pPr>
            <a:r>
              <a:rPr lang="en-US" sz="2700" b="1" dirty="0">
                <a:solidFill>
                  <a:srgbClr val="111827"/>
                </a:solidFill>
                <a:latin typeface="Aptos Display" pitchFamily="34" charset="0"/>
                <a:ea typeface="Aptos Display" pitchFamily="34" charset="-122"/>
                <a:cs typeface="Aptos Display" pitchFamily="34" charset="-120"/>
              </a:rPr>
              <a:t>Role-aware authorization: same API, different authority modes</a:t>
            </a:r>
            <a:endParaRPr lang="en-US" sz="2700" dirty="0"/>
          </a:p>
        </p:txBody>
      </p:sp>
      <p:sp>
        <p:nvSpPr>
          <p:cNvPr id="4" name="Text 2"/>
          <p:cNvSpPr/>
          <p:nvPr/>
        </p:nvSpPr>
        <p:spPr>
          <a:xfrm>
            <a:off x="512064" y="1170432"/>
            <a:ext cx="10241280" cy="320040"/>
          </a:xfrm>
          <a:prstGeom prst="rect">
            <a:avLst/>
          </a:prstGeom>
          <a:noFill/>
          <a:ln/>
        </p:spPr>
        <p:txBody>
          <a:bodyPr wrap="square" lIns="254" tIns="254" rIns="254" bIns="254" rtlCol="0" anchor="ctr">
            <a:normAutofit/>
          </a:bodyPr>
          <a:lstStyle/>
          <a:p>
            <a:pPr marL="0" indent="0">
              <a:buNone/>
            </a:pPr>
            <a:r>
              <a:rPr lang="en-US" sz="1350" dirty="0">
                <a:solidFill>
                  <a:srgbClr val="4B5563"/>
                </a:solidFill>
              </a:rPr>
              <a:t>The same business API may be executed under different actor-subject relationships and policy controls.</a:t>
            </a:r>
            <a:endParaRPr lang="en-US" sz="1350" dirty="0"/>
          </a:p>
        </p:txBody>
      </p:sp>
      <p:sp>
        <p:nvSpPr>
          <p:cNvPr id="5" name="Text 3"/>
          <p:cNvSpPr/>
          <p:nvPr/>
        </p:nvSpPr>
        <p:spPr>
          <a:xfrm>
            <a:off x="731520" y="1783080"/>
            <a:ext cx="2331720" cy="1051560"/>
          </a:xfrm>
          <a:prstGeom prst="rect">
            <a:avLst/>
          </a:prstGeom>
          <a:solidFill>
            <a:srgbClr val="EAF1FF"/>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User self-service</a:t>
            </a:r>
            <a:endParaRPr lang="en-US" sz="1150" dirty="0"/>
          </a:p>
          <a:p>
            <a:pPr marL="0" indent="0" algn="ctr">
              <a:buNone/>
            </a:pPr>
            <a:r>
              <a:rPr lang="en-US" sz="1150" b="1" dirty="0">
                <a:solidFill>
                  <a:srgbClr val="111827"/>
                </a:solidFill>
              </a:rPr>
              <a:t>actor = subject</a:t>
            </a:r>
            <a:endParaRPr lang="en-US" sz="1150" dirty="0"/>
          </a:p>
          <a:p>
            <a:pPr marL="0" indent="0" algn="ctr">
              <a:buNone/>
            </a:pPr>
            <a:r>
              <a:rPr lang="en-US" sz="1150" b="1" dirty="0">
                <a:solidFill>
                  <a:srgbClr val="111827"/>
                </a:solidFill>
              </a:rPr>
              <a:t>role + ownership + eligibility</a:t>
            </a:r>
            <a:endParaRPr lang="en-US" sz="1150" dirty="0"/>
          </a:p>
        </p:txBody>
      </p:sp>
      <p:sp>
        <p:nvSpPr>
          <p:cNvPr id="6" name="Text 4"/>
          <p:cNvSpPr/>
          <p:nvPr/>
        </p:nvSpPr>
        <p:spPr>
          <a:xfrm>
            <a:off x="3611880" y="1783080"/>
            <a:ext cx="2331720" cy="1051560"/>
          </a:xfrm>
          <a:prstGeom prst="rect">
            <a:avLst/>
          </a:prstGeom>
          <a:solidFill>
            <a:srgbClr val="F2EDFF"/>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Assisted / impersonated</a:t>
            </a:r>
            <a:endParaRPr lang="en-US" sz="1150" dirty="0"/>
          </a:p>
          <a:p>
            <a:pPr marL="0" indent="0" algn="ctr">
              <a:buNone/>
            </a:pPr>
            <a:r>
              <a:rPr lang="en-US" sz="1150" b="1" dirty="0">
                <a:solidFill>
                  <a:srgbClr val="111827"/>
                </a:solidFill>
              </a:rPr>
              <a:t>actor ≠ subject</a:t>
            </a:r>
            <a:endParaRPr lang="en-US" sz="1150" dirty="0"/>
          </a:p>
          <a:p>
            <a:pPr marL="0" indent="0" algn="ctr">
              <a:buNone/>
            </a:pPr>
            <a:r>
              <a:rPr lang="en-US" sz="1150" b="1" dirty="0">
                <a:solidFill>
                  <a:srgbClr val="111827"/>
                </a:solidFill>
              </a:rPr>
              <a:t>assist permission + subject entitlement</a:t>
            </a:r>
            <a:endParaRPr lang="en-US" sz="1150" dirty="0"/>
          </a:p>
        </p:txBody>
      </p:sp>
      <p:sp>
        <p:nvSpPr>
          <p:cNvPr id="7" name="Text 5"/>
          <p:cNvSpPr/>
          <p:nvPr/>
        </p:nvSpPr>
        <p:spPr>
          <a:xfrm>
            <a:off x="6492240" y="1783080"/>
            <a:ext cx="2331720" cy="1051560"/>
          </a:xfrm>
          <a:prstGeom prst="rect">
            <a:avLst/>
          </a:prstGeom>
          <a:solidFill>
            <a:srgbClr val="FFF0F3"/>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Operational override</a:t>
            </a:r>
            <a:endParaRPr lang="en-US" sz="1150" dirty="0"/>
          </a:p>
          <a:p>
            <a:pPr marL="0" indent="0" algn="ctr">
              <a:buNone/>
            </a:pPr>
            <a:r>
              <a:rPr lang="en-US" sz="1150" b="1" dirty="0">
                <a:solidFill>
                  <a:srgbClr val="111827"/>
                </a:solidFill>
              </a:rPr>
              <a:t>elevated role</a:t>
            </a:r>
            <a:endParaRPr lang="en-US" sz="1150" dirty="0"/>
          </a:p>
          <a:p>
            <a:pPr marL="0" indent="0" algn="ctr">
              <a:buNone/>
            </a:pPr>
            <a:r>
              <a:rPr lang="en-US" sz="1150" b="1" dirty="0">
                <a:solidFill>
                  <a:srgbClr val="111827"/>
                </a:solidFill>
              </a:rPr>
              <a:t>reason + approval + audit</a:t>
            </a:r>
            <a:endParaRPr lang="en-US" sz="1150" dirty="0"/>
          </a:p>
        </p:txBody>
      </p:sp>
      <p:sp>
        <p:nvSpPr>
          <p:cNvPr id="8" name="Text 6"/>
          <p:cNvSpPr/>
          <p:nvPr/>
        </p:nvSpPr>
        <p:spPr>
          <a:xfrm>
            <a:off x="9372600" y="1783080"/>
            <a:ext cx="2331720" cy="1051560"/>
          </a:xfrm>
          <a:prstGeom prst="rect">
            <a:avLst/>
          </a:prstGeom>
          <a:solidFill>
            <a:srgbClr val="E9FAF6"/>
          </a:solidFill>
          <a:ln>
            <a:solidFill>
              <a:srgbClr val="FFFFFF">
                <a:alpha val="0"/>
              </a:srgbClr>
            </a:solidFill>
          </a:ln>
        </p:spPr>
        <p:txBody>
          <a:bodyPr wrap="square" lIns="1016" tIns="1016" rIns="1016" bIns="1016" rtlCol="0" anchor="ctr">
            <a:normAutofit/>
          </a:bodyPr>
          <a:lstStyle/>
          <a:p>
            <a:pPr marL="0" indent="0" algn="ctr">
              <a:buNone/>
            </a:pPr>
            <a:r>
              <a:rPr lang="en-US" sz="1150" b="1" dirty="0">
                <a:solidFill>
                  <a:srgbClr val="111827"/>
                </a:solidFill>
              </a:rPr>
              <a:t>System initiated</a:t>
            </a:r>
            <a:endParaRPr lang="en-US" sz="1150" dirty="0"/>
          </a:p>
          <a:p>
            <a:pPr marL="0" indent="0" algn="ctr">
              <a:buNone/>
            </a:pPr>
            <a:r>
              <a:rPr lang="en-US" sz="1150" b="1" dirty="0">
                <a:solidFill>
                  <a:srgbClr val="111827"/>
                </a:solidFill>
              </a:rPr>
              <a:t>service identity</a:t>
            </a:r>
            <a:endParaRPr lang="en-US" sz="1150" dirty="0"/>
          </a:p>
          <a:p>
            <a:pPr marL="0" indent="0" algn="ctr">
              <a:buNone/>
            </a:pPr>
            <a:r>
              <a:rPr lang="en-US" sz="1150" b="1" dirty="0">
                <a:solidFill>
                  <a:srgbClr val="111827"/>
                </a:solidFill>
              </a:rPr>
              <a:t>workflow state + event correlation</a:t>
            </a:r>
            <a:endParaRPr lang="en-US" sz="1150" dirty="0"/>
          </a:p>
        </p:txBody>
      </p:sp>
      <p:sp>
        <p:nvSpPr>
          <p:cNvPr id="9" name="Text 7"/>
          <p:cNvSpPr/>
          <p:nvPr/>
        </p:nvSpPr>
        <p:spPr>
          <a:xfrm>
            <a:off x="914400" y="3520440"/>
            <a:ext cx="3200400" cy="274320"/>
          </a:xfrm>
          <a:prstGeom prst="rect">
            <a:avLst/>
          </a:prstGeom>
          <a:noFill/>
          <a:ln/>
        </p:spPr>
        <p:txBody>
          <a:bodyPr wrap="square" lIns="0" tIns="0" rIns="0" bIns="0" rtlCol="0" anchor="ctr"/>
          <a:lstStyle/>
          <a:p>
            <a:pPr marL="0" indent="0">
              <a:buNone/>
            </a:pPr>
            <a:r>
              <a:rPr lang="en-US" sz="1400" b="1" dirty="0">
                <a:solidFill>
                  <a:srgbClr val="246BFE"/>
                </a:solidFill>
              </a:rPr>
              <a:t>Policy decision inputs</a:t>
            </a:r>
            <a:endParaRPr lang="en-US" sz="1400" dirty="0"/>
          </a:p>
        </p:txBody>
      </p:sp>
      <p:sp>
        <p:nvSpPr>
          <p:cNvPr id="10" name="Text 8"/>
          <p:cNvSpPr/>
          <p:nvPr/>
        </p:nvSpPr>
        <p:spPr>
          <a:xfrm>
            <a:off x="914400" y="3977640"/>
            <a:ext cx="1417320" cy="329184"/>
          </a:xfrm>
          <a:prstGeom prst="rect">
            <a:avLst/>
          </a:prstGeom>
          <a:solidFill>
            <a:srgbClr val="246BFE"/>
          </a:solidFill>
          <a:ln>
            <a:solidFill>
              <a:srgbClr val="246BFE">
                <a:alpha val="0"/>
              </a:srgbClr>
            </a:solidFill>
          </a:ln>
        </p:spPr>
        <p:txBody>
          <a:bodyPr wrap="square" lIns="508" tIns="508" rIns="508" bIns="508" rtlCol="0" anchor="ctr">
            <a:normAutofit/>
          </a:bodyPr>
          <a:lstStyle/>
          <a:p>
            <a:pPr marL="0" indent="0" algn="ctr">
              <a:buNone/>
            </a:pPr>
            <a:r>
              <a:rPr lang="en-US" sz="1000" b="1" dirty="0">
                <a:solidFill>
                  <a:srgbClr val="FFFFFF"/>
                </a:solidFill>
              </a:rPr>
              <a:t>actor</a:t>
            </a:r>
            <a:endParaRPr lang="en-US" sz="1000" dirty="0"/>
          </a:p>
        </p:txBody>
      </p:sp>
      <p:sp>
        <p:nvSpPr>
          <p:cNvPr id="11" name="Text 9"/>
          <p:cNvSpPr/>
          <p:nvPr/>
        </p:nvSpPr>
        <p:spPr>
          <a:xfrm>
            <a:off x="2971800" y="3977640"/>
            <a:ext cx="1417320" cy="329184"/>
          </a:xfrm>
          <a:prstGeom prst="rect">
            <a:avLst/>
          </a:prstGeom>
          <a:solidFill>
            <a:srgbClr val="00A88E"/>
          </a:solidFill>
          <a:ln>
            <a:solidFill>
              <a:srgbClr val="00A88E">
                <a:alpha val="0"/>
              </a:srgbClr>
            </a:solidFill>
          </a:ln>
        </p:spPr>
        <p:txBody>
          <a:bodyPr wrap="square" lIns="508" tIns="508" rIns="508" bIns="508" rtlCol="0" anchor="ctr">
            <a:normAutofit/>
          </a:bodyPr>
          <a:lstStyle/>
          <a:p>
            <a:pPr marL="0" indent="0" algn="ctr">
              <a:buNone/>
            </a:pPr>
            <a:r>
              <a:rPr lang="en-US" sz="1000" b="1" dirty="0">
                <a:solidFill>
                  <a:srgbClr val="FFFFFF"/>
                </a:solidFill>
              </a:rPr>
              <a:t>subject</a:t>
            </a:r>
            <a:endParaRPr lang="en-US" sz="1000" dirty="0"/>
          </a:p>
        </p:txBody>
      </p:sp>
      <p:sp>
        <p:nvSpPr>
          <p:cNvPr id="12" name="Text 10"/>
          <p:cNvSpPr/>
          <p:nvPr/>
        </p:nvSpPr>
        <p:spPr>
          <a:xfrm>
            <a:off x="5029200" y="3977640"/>
            <a:ext cx="1417320" cy="329184"/>
          </a:xfrm>
          <a:prstGeom prst="rect">
            <a:avLst/>
          </a:prstGeom>
          <a:solidFill>
            <a:srgbClr val="7C3AED"/>
          </a:solidFill>
          <a:ln>
            <a:solidFill>
              <a:srgbClr val="7C3AED">
                <a:alpha val="0"/>
              </a:srgbClr>
            </a:solidFill>
          </a:ln>
        </p:spPr>
        <p:txBody>
          <a:bodyPr wrap="square" lIns="508" tIns="508" rIns="508" bIns="508" rtlCol="0" anchor="ctr">
            <a:normAutofit/>
          </a:bodyPr>
          <a:lstStyle/>
          <a:p>
            <a:pPr marL="0" indent="0" algn="ctr">
              <a:buNone/>
            </a:pPr>
            <a:r>
              <a:rPr lang="en-US" sz="1000" b="1" dirty="0">
                <a:solidFill>
                  <a:srgbClr val="FFFFFF"/>
                </a:solidFill>
              </a:rPr>
              <a:t>resource</a:t>
            </a:r>
            <a:endParaRPr lang="en-US" sz="1000" dirty="0"/>
          </a:p>
        </p:txBody>
      </p:sp>
      <p:sp>
        <p:nvSpPr>
          <p:cNvPr id="13" name="Text 11"/>
          <p:cNvSpPr/>
          <p:nvPr/>
        </p:nvSpPr>
        <p:spPr>
          <a:xfrm>
            <a:off x="7086600" y="3977640"/>
            <a:ext cx="1417320" cy="329184"/>
          </a:xfrm>
          <a:prstGeom prst="rect">
            <a:avLst/>
          </a:prstGeom>
          <a:solidFill>
            <a:srgbClr val="F97316"/>
          </a:solidFill>
          <a:ln>
            <a:solidFill>
              <a:srgbClr val="F97316">
                <a:alpha val="0"/>
              </a:srgbClr>
            </a:solidFill>
          </a:ln>
        </p:spPr>
        <p:txBody>
          <a:bodyPr wrap="square" lIns="508" tIns="508" rIns="508" bIns="508" rtlCol="0" anchor="ctr">
            <a:normAutofit/>
          </a:bodyPr>
          <a:lstStyle/>
          <a:p>
            <a:pPr marL="0" indent="0" algn="ctr">
              <a:buNone/>
            </a:pPr>
            <a:r>
              <a:rPr lang="en-US" sz="1000" b="1" dirty="0">
                <a:solidFill>
                  <a:srgbClr val="FFFFFF"/>
                </a:solidFill>
              </a:rPr>
              <a:t>action</a:t>
            </a:r>
            <a:endParaRPr lang="en-US" sz="1000" dirty="0"/>
          </a:p>
        </p:txBody>
      </p:sp>
      <p:sp>
        <p:nvSpPr>
          <p:cNvPr id="14" name="Text 12"/>
          <p:cNvSpPr/>
          <p:nvPr/>
        </p:nvSpPr>
        <p:spPr>
          <a:xfrm>
            <a:off x="9144000" y="3977640"/>
            <a:ext cx="1417320" cy="329184"/>
          </a:xfrm>
          <a:prstGeom prst="rect">
            <a:avLst/>
          </a:prstGeom>
          <a:solidFill>
            <a:srgbClr val="E11D48"/>
          </a:solidFill>
          <a:ln>
            <a:solidFill>
              <a:srgbClr val="E11D48">
                <a:alpha val="0"/>
              </a:srgbClr>
            </a:solidFill>
          </a:ln>
        </p:spPr>
        <p:txBody>
          <a:bodyPr wrap="square" lIns="508" tIns="508" rIns="508" bIns="508" rtlCol="0" anchor="ctr">
            <a:normAutofit/>
          </a:bodyPr>
          <a:lstStyle/>
          <a:p>
            <a:pPr marL="0" indent="0" algn="ctr">
              <a:buNone/>
            </a:pPr>
            <a:r>
              <a:rPr lang="en-US" sz="1000" b="1" dirty="0">
                <a:solidFill>
                  <a:srgbClr val="FFFFFF"/>
                </a:solidFill>
              </a:rPr>
              <a:t>relationship</a:t>
            </a:r>
            <a:endParaRPr lang="en-US" sz="1000" dirty="0"/>
          </a:p>
        </p:txBody>
      </p:sp>
      <p:sp>
        <p:nvSpPr>
          <p:cNvPr id="15" name="Text 13"/>
          <p:cNvSpPr/>
          <p:nvPr/>
        </p:nvSpPr>
        <p:spPr>
          <a:xfrm>
            <a:off x="914400" y="4489704"/>
            <a:ext cx="1417320" cy="329184"/>
          </a:xfrm>
          <a:prstGeom prst="rect">
            <a:avLst/>
          </a:prstGeom>
          <a:solidFill>
            <a:srgbClr val="246BFE"/>
          </a:solidFill>
          <a:ln>
            <a:solidFill>
              <a:srgbClr val="246BFE">
                <a:alpha val="0"/>
              </a:srgbClr>
            </a:solidFill>
          </a:ln>
        </p:spPr>
        <p:txBody>
          <a:bodyPr wrap="square" lIns="508" tIns="508" rIns="508" bIns="508" rtlCol="0" anchor="ctr">
            <a:normAutofit/>
          </a:bodyPr>
          <a:lstStyle/>
          <a:p>
            <a:pPr marL="0" indent="0" algn="ctr">
              <a:buNone/>
            </a:pPr>
            <a:r>
              <a:rPr lang="en-US" sz="1000" b="1" dirty="0">
                <a:solidFill>
                  <a:srgbClr val="FFFFFF"/>
                </a:solidFill>
              </a:rPr>
              <a:t>context</a:t>
            </a:r>
            <a:endParaRPr lang="en-US" sz="1000" dirty="0"/>
          </a:p>
        </p:txBody>
      </p:sp>
      <p:sp>
        <p:nvSpPr>
          <p:cNvPr id="16" name="Text 14"/>
          <p:cNvSpPr/>
          <p:nvPr/>
        </p:nvSpPr>
        <p:spPr>
          <a:xfrm>
            <a:off x="2971800" y="4489704"/>
            <a:ext cx="1417320" cy="329184"/>
          </a:xfrm>
          <a:prstGeom prst="rect">
            <a:avLst/>
          </a:prstGeom>
          <a:solidFill>
            <a:srgbClr val="00A88E"/>
          </a:solidFill>
          <a:ln>
            <a:solidFill>
              <a:srgbClr val="00A88E">
                <a:alpha val="0"/>
              </a:srgbClr>
            </a:solidFill>
          </a:ln>
        </p:spPr>
        <p:txBody>
          <a:bodyPr wrap="square" lIns="508" tIns="508" rIns="508" bIns="508" rtlCol="0" anchor="ctr">
            <a:normAutofit/>
          </a:bodyPr>
          <a:lstStyle/>
          <a:p>
            <a:pPr marL="0" indent="0" algn="ctr">
              <a:buNone/>
            </a:pPr>
            <a:r>
              <a:rPr lang="en-US" sz="1000" b="1" dirty="0">
                <a:solidFill>
                  <a:srgbClr val="FFFFFF"/>
                </a:solidFill>
              </a:rPr>
              <a:t>business state</a:t>
            </a:r>
            <a:endParaRPr lang="en-US" sz="1000" dirty="0"/>
          </a:p>
        </p:txBody>
      </p:sp>
      <p:sp>
        <p:nvSpPr>
          <p:cNvPr id="17" name="Text 15"/>
          <p:cNvSpPr/>
          <p:nvPr/>
        </p:nvSpPr>
        <p:spPr>
          <a:xfrm>
            <a:off x="5029200" y="4489704"/>
            <a:ext cx="1417320" cy="329184"/>
          </a:xfrm>
          <a:prstGeom prst="rect">
            <a:avLst/>
          </a:prstGeom>
          <a:solidFill>
            <a:srgbClr val="7C3AED"/>
          </a:solidFill>
          <a:ln>
            <a:solidFill>
              <a:srgbClr val="7C3AED">
                <a:alpha val="0"/>
              </a:srgbClr>
            </a:solidFill>
          </a:ln>
        </p:spPr>
        <p:txBody>
          <a:bodyPr wrap="square" lIns="508" tIns="508" rIns="508" bIns="508" rtlCol="0" anchor="ctr">
            <a:normAutofit/>
          </a:bodyPr>
          <a:lstStyle/>
          <a:p>
            <a:pPr marL="0" indent="0" algn="ctr">
              <a:buNone/>
            </a:pPr>
            <a:r>
              <a:rPr lang="en-US" sz="1000" b="1" dirty="0">
                <a:solidFill>
                  <a:srgbClr val="FFFFFF"/>
                </a:solidFill>
              </a:rPr>
              <a:t>risk</a:t>
            </a:r>
            <a:endParaRPr lang="en-US" sz="1000" dirty="0"/>
          </a:p>
        </p:txBody>
      </p:sp>
      <p:sp>
        <p:nvSpPr>
          <p:cNvPr id="18" name="Text 16"/>
          <p:cNvSpPr/>
          <p:nvPr/>
        </p:nvSpPr>
        <p:spPr>
          <a:xfrm>
            <a:off x="7086600" y="4489704"/>
            <a:ext cx="1417320" cy="329184"/>
          </a:xfrm>
          <a:prstGeom prst="rect">
            <a:avLst/>
          </a:prstGeom>
          <a:solidFill>
            <a:srgbClr val="F97316"/>
          </a:solidFill>
          <a:ln>
            <a:solidFill>
              <a:srgbClr val="F97316">
                <a:alpha val="0"/>
              </a:srgbClr>
            </a:solidFill>
          </a:ln>
        </p:spPr>
        <p:txBody>
          <a:bodyPr wrap="square" lIns="508" tIns="508" rIns="508" bIns="508" rtlCol="0" anchor="ctr">
            <a:normAutofit/>
          </a:bodyPr>
          <a:lstStyle/>
          <a:p>
            <a:pPr marL="0" indent="0" algn="ctr">
              <a:buNone/>
            </a:pPr>
            <a:r>
              <a:rPr lang="en-US" sz="1000" b="1" dirty="0">
                <a:solidFill>
                  <a:srgbClr val="FFFFFF"/>
                </a:solidFill>
              </a:rPr>
              <a:t>reason code</a:t>
            </a:r>
            <a:endParaRPr lang="en-US" sz="1000" dirty="0"/>
          </a:p>
        </p:txBody>
      </p:sp>
      <p:sp>
        <p:nvSpPr>
          <p:cNvPr id="19" name="Text 17"/>
          <p:cNvSpPr/>
          <p:nvPr/>
        </p:nvSpPr>
        <p:spPr>
          <a:xfrm>
            <a:off x="9144000" y="4489704"/>
            <a:ext cx="1417320" cy="329184"/>
          </a:xfrm>
          <a:prstGeom prst="rect">
            <a:avLst/>
          </a:prstGeom>
          <a:solidFill>
            <a:srgbClr val="E11D48"/>
          </a:solidFill>
          <a:ln>
            <a:solidFill>
              <a:srgbClr val="E11D48">
                <a:alpha val="0"/>
              </a:srgbClr>
            </a:solidFill>
          </a:ln>
        </p:spPr>
        <p:txBody>
          <a:bodyPr wrap="square" lIns="508" tIns="508" rIns="508" bIns="508" rtlCol="0" anchor="ctr">
            <a:normAutofit/>
          </a:bodyPr>
          <a:lstStyle/>
          <a:p>
            <a:pPr marL="0" indent="0" algn="ctr">
              <a:buNone/>
            </a:pPr>
            <a:r>
              <a:rPr lang="en-US" sz="1000" b="1" dirty="0">
                <a:solidFill>
                  <a:srgbClr val="FFFFFF"/>
                </a:solidFill>
              </a:rPr>
              <a:t>approval</a:t>
            </a:r>
            <a:endParaRPr lang="en-US" sz="1000" dirty="0"/>
          </a:p>
        </p:txBody>
      </p:sp>
      <p:sp>
        <p:nvSpPr>
          <p:cNvPr id="20" name="Text 18"/>
          <p:cNvSpPr/>
          <p:nvPr/>
        </p:nvSpPr>
        <p:spPr>
          <a:xfrm>
            <a:off x="1005840" y="5212080"/>
            <a:ext cx="10058400" cy="320040"/>
          </a:xfrm>
          <a:prstGeom prst="rect">
            <a:avLst/>
          </a:prstGeom>
          <a:noFill/>
          <a:ln/>
        </p:spPr>
        <p:txBody>
          <a:bodyPr wrap="square" lIns="254" tIns="254" rIns="254" bIns="254" rtlCol="0" anchor="ctr">
            <a:normAutofit/>
          </a:bodyPr>
          <a:lstStyle/>
          <a:p>
            <a:pPr marL="0" indent="0" algn="ctr">
              <a:buNone/>
            </a:pPr>
            <a:r>
              <a:rPr lang="en-US" sz="1480" b="1" dirty="0">
                <a:solidFill>
                  <a:srgbClr val="0B1F3A"/>
                </a:solidFill>
              </a:rPr>
              <a:t>Audit trail must preserve true actor, effective subject, acting mode, policy decision, and impacted resource.</a:t>
            </a:r>
            <a:endParaRPr lang="en-US" sz="1480" dirty="0"/>
          </a:p>
        </p:txBody>
      </p:sp>
      <p:sp>
        <p:nvSpPr>
          <p:cNvPr id="21" name="Shape 19"/>
          <p:cNvSpPr/>
          <p:nvPr/>
        </p:nvSpPr>
        <p:spPr>
          <a:xfrm>
            <a:off x="502920" y="6446520"/>
            <a:ext cx="11201400" cy="0"/>
          </a:xfrm>
          <a:prstGeom prst="line">
            <a:avLst/>
          </a:prstGeom>
          <a:noFill/>
          <a:ln w="7620">
            <a:solidFill>
              <a:srgbClr val="D1D5DB"/>
            </a:solidFill>
            <a:prstDash val="solid"/>
          </a:ln>
        </p:spPr>
        <p:txBody>
          <a:bodyPr/>
          <a:lstStyle/>
          <a:p>
            <a:endParaRPr lang="en-US"/>
          </a:p>
        </p:txBody>
      </p:sp>
      <p:sp>
        <p:nvSpPr>
          <p:cNvPr id="22" name="Text 20"/>
          <p:cNvSpPr/>
          <p:nvPr/>
        </p:nvSpPr>
        <p:spPr>
          <a:xfrm>
            <a:off x="502920" y="6537960"/>
            <a:ext cx="777240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Outcome-Centric API Design | Conference Presentation</a:t>
            </a:r>
            <a:endParaRPr lang="en-US" sz="750" dirty="0"/>
          </a:p>
        </p:txBody>
      </p:sp>
      <p:sp>
        <p:nvSpPr>
          <p:cNvPr id="23" name="Text 21"/>
          <p:cNvSpPr/>
          <p:nvPr/>
        </p:nvSpPr>
        <p:spPr>
          <a:xfrm>
            <a:off x="11201400" y="6510528"/>
            <a:ext cx="502920" cy="201168"/>
          </a:xfrm>
          <a:prstGeom prst="rect">
            <a:avLst/>
          </a:prstGeom>
          <a:noFill/>
          <a:ln/>
        </p:spPr>
        <p:txBody>
          <a:bodyPr wrap="square" lIns="0" tIns="0" rIns="0" bIns="0" rtlCol="0" anchor="ctr"/>
          <a:lstStyle/>
          <a:p>
            <a:pPr marL="0" indent="0" algn="r">
              <a:buNone/>
            </a:pPr>
            <a:r>
              <a:rPr lang="en-US" sz="900" b="1" dirty="0">
                <a:solidFill>
                  <a:srgbClr val="6B7280"/>
                </a:solidFill>
                <a:latin typeface="Aptos" pitchFamily="34" charset="0"/>
                <a:ea typeface="Aptos" pitchFamily="34" charset="-122"/>
                <a:cs typeface="Aptos" pitchFamily="34" charset="-120"/>
              </a:rPr>
              <a:t>09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1664</TotalTime>
  <Words>4105</Words>
  <Application>Microsoft Macintosh PowerPoint</Application>
  <PresentationFormat>Widescreen</PresentationFormat>
  <Paragraphs>391</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Aptos Mono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Independent Researcher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Outcome-Centric API Design</dc:title>
  <dc:subject>Outcome-Centric API Design Conference Presentation</dc:subject>
  <dc:creator>Bhagyesh Chokhawala</dc:creator>
  <cp:lastModifiedBy>Bhagyesh Chokhawala</cp:lastModifiedBy>
  <cp:revision>1</cp:revision>
  <dcterms:created xsi:type="dcterms:W3CDTF">2026-07-08T05:58:13Z</dcterms:created>
  <dcterms:modified xsi:type="dcterms:W3CDTF">2026-07-22T17:52:17Z</dcterms:modified>
</cp:coreProperties>
</file>